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Roboto Bold"/>
          <a:ea typeface="Roboto Bold"/>
          <a:cs typeface="Roboto Bold"/>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Roboto Bold"/>
          <a:ea typeface="Roboto Bold"/>
          <a:cs typeface="Roboto Bold"/>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Roboto Bold"/>
          <a:ea typeface="Roboto Bold"/>
          <a:cs typeface="Roboto Bold"/>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Roboto Regular"/>
      </a:defRPr>
    </a:lvl1pPr>
    <a:lvl2pPr indent="228600" defTabSz="1828800" latinLnBrk="0">
      <a:defRPr sz="2400">
        <a:latin typeface="+mn-lt"/>
        <a:ea typeface="+mn-ea"/>
        <a:cs typeface="+mn-cs"/>
        <a:sym typeface="Roboto Regular"/>
      </a:defRPr>
    </a:lvl2pPr>
    <a:lvl3pPr indent="457200" defTabSz="1828800" latinLnBrk="0">
      <a:defRPr sz="2400">
        <a:latin typeface="+mn-lt"/>
        <a:ea typeface="+mn-ea"/>
        <a:cs typeface="+mn-cs"/>
        <a:sym typeface="Roboto Regular"/>
      </a:defRPr>
    </a:lvl3pPr>
    <a:lvl4pPr indent="685800" defTabSz="1828800" latinLnBrk="0">
      <a:defRPr sz="2400">
        <a:latin typeface="+mn-lt"/>
        <a:ea typeface="+mn-ea"/>
        <a:cs typeface="+mn-cs"/>
        <a:sym typeface="Roboto Regular"/>
      </a:defRPr>
    </a:lvl4pPr>
    <a:lvl5pPr indent="914400" defTabSz="1828800" latinLnBrk="0">
      <a:defRPr sz="2400">
        <a:latin typeface="+mn-lt"/>
        <a:ea typeface="+mn-ea"/>
        <a:cs typeface="+mn-cs"/>
        <a:sym typeface="Roboto Regular"/>
      </a:defRPr>
    </a:lvl5pPr>
    <a:lvl6pPr indent="1143000" defTabSz="1828800" latinLnBrk="0">
      <a:defRPr sz="2400">
        <a:latin typeface="+mn-lt"/>
        <a:ea typeface="+mn-ea"/>
        <a:cs typeface="+mn-cs"/>
        <a:sym typeface="Roboto Regular"/>
      </a:defRPr>
    </a:lvl6pPr>
    <a:lvl7pPr indent="1371600" defTabSz="1828800" latinLnBrk="0">
      <a:defRPr sz="2400">
        <a:latin typeface="+mn-lt"/>
        <a:ea typeface="+mn-ea"/>
        <a:cs typeface="+mn-cs"/>
        <a:sym typeface="Roboto Regular"/>
      </a:defRPr>
    </a:lvl7pPr>
    <a:lvl8pPr indent="1600200" defTabSz="1828800" latinLnBrk="0">
      <a:defRPr sz="2400">
        <a:latin typeface="+mn-lt"/>
        <a:ea typeface="+mn-ea"/>
        <a:cs typeface="+mn-cs"/>
        <a:sym typeface="Roboto Regular"/>
      </a:defRPr>
    </a:lvl8pPr>
    <a:lvl9pPr indent="1828800" defTabSz="1828800" latinLnBrk="0">
      <a:defRPr sz="2400">
        <a:latin typeface="+mn-lt"/>
        <a:ea typeface="+mn-ea"/>
        <a:cs typeface="+mn-cs"/>
        <a:sym typeface="Roboto Regula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lvl1pPr defTabSz="584200">
              <a:defRPr sz="2200">
                <a:latin typeface="Lucida Grande"/>
                <a:ea typeface="Lucida Grande"/>
                <a:cs typeface="Lucida Grande"/>
                <a:sym typeface="Lucida Grande"/>
              </a:defRPr>
            </a:lvl1pPr>
          </a:lstStyle>
          <a:p>
            <a:pPr/>
            <a:r>
              <a:t>A few things about 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defTabSz="914400">
              <a:defRPr sz="1200"/>
            </a:pPr>
            <a:r>
              <a:t>How do you do system-wide logging?</a:t>
            </a:r>
          </a:p>
          <a:p>
            <a:pPr defTabSz="914400">
              <a:defRPr sz="1200"/>
            </a:pPr>
            <a:r>
              <a:t>Mention ESB bus (expensive, requires specialized skillsets, did I say expensive).</a:t>
            </a:r>
          </a:p>
          <a:p>
            <a:pPr defTabSz="914400">
              <a:defRPr sz="1200"/>
            </a:pPr>
          </a:p>
          <a:p>
            <a:pPr defTabSz="914400">
              <a:defRPr sz="1200"/>
            </a:pPr>
            <a:r>
              <a:t>Discoverablitiity</a:t>
            </a:r>
          </a:p>
          <a:p>
            <a:pPr defTabSz="914400">
              <a:defRPr sz="1200"/>
            </a:pPr>
            <a:r>
              <a:t>Addressing</a:t>
            </a:r>
          </a:p>
          <a:p>
            <a:pPr defTabSz="914400">
              <a:defRPr sz="1200"/>
            </a:pPr>
          </a:p>
          <a:p>
            <a:pPr defTabSz="914400">
              <a:defRPr sz="1200"/>
            </a:pPr>
            <a:r>
              <a:t>Hard to change/test/deploy</a:t>
            </a:r>
          </a:p>
          <a:p>
            <a:pPr defTabSz="914400">
              <a:defRPr sz="1200"/>
            </a:pPr>
          </a:p>
          <a:p>
            <a:pPr defTabSz="914400">
              <a:defRPr sz="1200">
                <a:latin typeface="Roboto Bold"/>
                <a:ea typeface="Roboto Bold"/>
                <a:cs typeface="Roboto Bold"/>
                <a:sym typeface="Roboto Bold"/>
              </a:defRPr>
            </a:pPr>
            <a:r>
              <a:t>Direct Dependencies are a problem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defTabSz="914400">
              <a:defRPr sz="1200"/>
            </a:pPr>
            <a:r>
              <a:t>How do you do system-wide logging?</a:t>
            </a:r>
          </a:p>
          <a:p>
            <a:pPr defTabSz="914400">
              <a:defRPr sz="3600">
                <a:latin typeface="Roboto Bold"/>
                <a:ea typeface="Roboto Bold"/>
                <a:cs typeface="Roboto Bold"/>
                <a:sym typeface="Roboto Bold"/>
              </a:defRPr>
            </a:pPr>
            <a:r>
              <a:t>Mention ESB bus (expensive, requires specialized skillsets, did I say expensive).</a:t>
            </a:r>
          </a:p>
          <a:p>
            <a:pPr defTabSz="914400">
              <a:defRPr sz="3600">
                <a:latin typeface="Roboto Bold"/>
                <a:ea typeface="Roboto Bold"/>
                <a:cs typeface="Roboto Bold"/>
                <a:sym typeface="Roboto Bold"/>
              </a:defRPr>
            </a:pPr>
          </a:p>
          <a:p>
            <a:pPr defTabSz="914400">
              <a:defRPr sz="3600">
                <a:latin typeface="Roboto Bold"/>
                <a:ea typeface="Roboto Bold"/>
                <a:cs typeface="Roboto Bold"/>
                <a:sym typeface="Roboto Bold"/>
              </a:defRPr>
            </a:pPr>
            <a:r>
              <a:t>Going in the right direction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defTabSz="914400">
              <a:defRPr sz="1200"/>
            </a:pPr>
            <a:r>
              <a:t>You are probably somewhere on this continuum.  Or maybe several places on it…</a:t>
            </a:r>
          </a:p>
          <a:p>
            <a:pPr defTabSz="914400">
              <a:defRPr sz="1200"/>
            </a:pPr>
          </a:p>
          <a:p>
            <a:pPr defTabSz="914400">
              <a:defRPr>
                <a:latin typeface="Roboto Bold"/>
                <a:ea typeface="Roboto Bold"/>
                <a:cs typeface="Roboto Bold"/>
                <a:sym typeface="Roboto Bold"/>
              </a:defRPr>
            </a:pPr>
            <a:r>
              <a:t>We are ALL cloud.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lvl1pPr defTabSz="914400">
              <a:defRPr sz="1200"/>
            </a:lvl1pPr>
          </a:lstStyle>
          <a:p>
            <a:pPr/>
            <a:r>
              <a:t>No really consensus…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lvl1pPr defTabSz="914400">
              <a:defRPr sz="1200"/>
            </a:lvl1pPr>
          </a:lstStyle>
          <a:p>
            <a:pPr/>
            <a:r>
              <a:t>don’t be too dogmatic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defTabSz="914400">
              <a:defRPr sz="1200"/>
            </a:pPr>
            <a:r>
              <a:t>Do our software systems do not create friction in the organization</a:t>
            </a:r>
          </a:p>
          <a:p>
            <a:pPr defTabSz="914400">
              <a:defRPr sz="1200"/>
            </a:pPr>
          </a:p>
          <a:p>
            <a:pPr defTabSz="914400">
              <a:defRPr sz="1200"/>
            </a:pPr>
            <a:r>
              <a:t>Embrace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lvl1pPr defTabSz="914400">
              <a:defRPr sz="1200"/>
            </a:lvl1pPr>
          </a:lstStyle>
          <a:p>
            <a:pPr/>
            <a:r>
              <a:t>Add a new subsystem and start consuming events that are already in the system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defTabSz="914400">
              <a:defRPr sz="1200"/>
            </a:pPr>
            <a:r>
              <a:t>Clients often assume synchronous communication.</a:t>
            </a:r>
          </a:p>
          <a:p>
            <a:pPr defTabSz="914400">
              <a:defRPr sz="1200"/>
            </a:pPr>
          </a:p>
          <a:p>
            <a:pPr defTabSz="914400">
              <a:defRPr sz="1200"/>
            </a:pPr>
            <a:r>
              <a:t>CQRS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defTabSz="914400">
              <a:defRPr sz="1200"/>
            </a:pPr>
            <a:r>
              <a:t>Clients often assume synchronous communication.</a:t>
            </a:r>
          </a:p>
          <a:p>
            <a:pPr defTabSz="914400">
              <a:defRPr sz="1200"/>
            </a:pPr>
          </a:p>
          <a:p>
            <a:pPr defTabSz="914400">
              <a:defRPr sz="1200"/>
            </a:pPr>
            <a:r>
              <a:t>CQRS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defTabSz="914400">
              <a:defRPr sz="1200"/>
            </a:pPr>
            <a:r>
              <a:t>Clients often assume synchronous communication.</a:t>
            </a:r>
          </a:p>
          <a:p>
            <a:pPr defTabSz="914400">
              <a:defRPr sz="1200"/>
            </a:pPr>
          </a:p>
          <a:p>
            <a:pPr defTabSz="914400">
              <a:defRPr sz="1200"/>
            </a:pPr>
            <a:r>
              <a:t>CQRS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defTabSz="321468">
              <a:defRPr sz="1200">
                <a:latin typeface="Arial"/>
                <a:ea typeface="Arial"/>
                <a:cs typeface="Arial"/>
                <a:sym typeface="Arial"/>
              </a:defRPr>
            </a:pPr>
            <a:r>
              <a:t>These come from my experiences and research. You might have different opinions or I might just be wrong about some things.</a:t>
            </a:r>
          </a:p>
          <a:p>
            <a:pPr defTabSz="321468">
              <a:defRPr sz="1200">
                <a:latin typeface="Arial"/>
                <a:ea typeface="Arial"/>
                <a:cs typeface="Arial"/>
                <a:sym typeface="Arial"/>
              </a:defRPr>
            </a:pPr>
          </a:p>
          <a:p>
            <a:pPr defTabSz="321468">
              <a:defRPr sz="1200">
                <a:latin typeface="Arial"/>
                <a:ea typeface="Arial"/>
                <a:cs typeface="Arial"/>
                <a:sym typeface="Arial"/>
              </a:defRPr>
            </a:pPr>
            <a:r>
              <a:t>How I came to go down this path.</a:t>
            </a:r>
          </a:p>
          <a:p>
            <a:pPr defTabSz="321468">
              <a:defRPr sz="1200">
                <a:latin typeface="Arial"/>
                <a:ea typeface="Arial"/>
                <a:cs typeface="Arial"/>
                <a:sym typeface="Arial"/>
              </a:defRPr>
            </a:pPr>
          </a:p>
          <a:p>
            <a:pPr marL="120315" indent="-120315" defTabSz="321468">
              <a:buSzPct val="100000"/>
              <a:buAutoNum type="arabicPeriod" startAt="1"/>
              <a:defRPr sz="1200">
                <a:latin typeface="Arial"/>
                <a:ea typeface="Arial"/>
                <a:cs typeface="Arial"/>
                <a:sym typeface="Arial"/>
              </a:defRPr>
            </a:pPr>
            <a:r>
              <a:t>looking for ways to orchestrate business processes in an enterprise without requiring specialized skillsets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lvl1pPr defTabSz="914400">
              <a:defRPr sz="1200"/>
            </a:lvl1pPr>
          </a:lstStyle>
          <a:p>
            <a:pPr/>
            <a:r>
              <a:t>Support elastic, and granular scale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lvl1pPr defTabSz="914400">
              <a:defRPr sz="1200"/>
            </a:lvl1pPr>
          </a:lstStyle>
          <a:p>
            <a:pPr/>
            <a:r>
              <a:t>Trade application complexity for infrastructure complexity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lvl1pPr defTabSz="914400">
              <a:defRPr sz="1200"/>
            </a:lvl1pPr>
          </a:lstStyle>
          <a:p>
            <a:pPr/>
            <a:r>
              <a:t>Trade application complexity for infrastructure complexity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lvl1pPr defTabSz="914400">
              <a:defRPr sz="1200"/>
            </a:lvl1pPr>
          </a:lstStyle>
          <a:p>
            <a:pPr/>
            <a:r>
              <a:t>Trade application complexity for infrastructure complexity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lvl1pPr defTabSz="914400">
              <a:defRPr sz="1200"/>
            </a:lvl1pPr>
          </a:lstStyle>
          <a:p>
            <a:pPr/>
            <a:r>
              <a:t>I’m hesitant to keep recommending this. I still think it provides value.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lvl1pPr defTabSz="914400">
              <a:defRPr sz="1200"/>
            </a:lvl1pPr>
          </a:lstStyle>
          <a:p>
            <a:pPr/>
            <a:r>
              <a:t>How should the applications functions talk to each other?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lvl1pPr defTabSz="914400">
              <a:defRPr sz="1200"/>
            </a:lvl1pPr>
          </a:lstStyle>
          <a:p>
            <a:pPr/>
            <a:r>
              <a:t>Add a new subsystem and start consuming events that are already in the system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lvl1pPr defTabSz="914400">
              <a:defRPr sz="1200"/>
            </a:lvl1pPr>
          </a:lstStyle>
          <a:p>
            <a:pPr/>
            <a:r>
              <a:t>BI consumes events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Shape 875"/>
          <p:cNvSpPr/>
          <p:nvPr>
            <p:ph type="sldImg"/>
          </p:nvPr>
        </p:nvSpPr>
        <p:spPr>
          <a:prstGeom prst="rect">
            <a:avLst/>
          </a:prstGeom>
        </p:spPr>
        <p:txBody>
          <a:bodyPr/>
          <a:lstStyle/>
          <a:p>
            <a:pPr/>
          </a:p>
        </p:txBody>
      </p:sp>
      <p:sp>
        <p:nvSpPr>
          <p:cNvPr id="876" name="Shape 876"/>
          <p:cNvSpPr/>
          <p:nvPr>
            <p:ph type="body" sz="quarter" idx="1"/>
          </p:nvPr>
        </p:nvSpPr>
        <p:spPr>
          <a:prstGeom prst="rect">
            <a:avLst/>
          </a:prstGeom>
        </p:spPr>
        <p:txBody>
          <a:bodyPr/>
          <a:lstStyle>
            <a:lvl1pPr defTabSz="914400">
              <a:defRPr sz="1200"/>
            </a:lvl1pPr>
          </a:lstStyle>
          <a:p>
            <a:pPr/>
            <a:r>
              <a:t>Do our software systems do not create friction in the organization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7" name="Shape 987"/>
          <p:cNvSpPr/>
          <p:nvPr>
            <p:ph type="sldImg"/>
          </p:nvPr>
        </p:nvSpPr>
        <p:spPr>
          <a:prstGeom prst="rect">
            <a:avLst/>
          </a:prstGeom>
        </p:spPr>
        <p:txBody>
          <a:bodyPr/>
          <a:lstStyle/>
          <a:p>
            <a:pPr/>
          </a:p>
        </p:txBody>
      </p:sp>
      <p:sp>
        <p:nvSpPr>
          <p:cNvPr id="988" name="Shape 988"/>
          <p:cNvSpPr/>
          <p:nvPr>
            <p:ph type="body" sz="quarter" idx="1"/>
          </p:nvPr>
        </p:nvSpPr>
        <p:spPr>
          <a:prstGeom prst="rect">
            <a:avLst/>
          </a:prstGeom>
        </p:spPr>
        <p:txBody>
          <a:bodyPr/>
          <a:lstStyle/>
          <a:p>
            <a:pPr/>
            <a:r>
              <a:t>This concept has promise, I’m not good at it yet.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defTabSz="914400">
              <a:defRPr sz="1200"/>
            </a:pPr>
            <a:r>
              <a:t>I’m going to use terms like</a:t>
            </a:r>
          </a:p>
          <a:p>
            <a:pPr defTabSz="914400">
              <a:defRPr sz="1200"/>
            </a:pPr>
          </a:p>
          <a:p>
            <a:pPr marL="120315" indent="-120315" defTabSz="914400">
              <a:buSzPct val="100000"/>
              <a:buChar char="*"/>
              <a:defRPr sz="1200"/>
            </a:pPr>
            <a:r>
              <a:t>SOA</a:t>
            </a:r>
          </a:p>
          <a:p>
            <a:pPr marL="120315" indent="-120315" defTabSz="914400">
              <a:buSzPct val="100000"/>
              <a:buChar char="*"/>
              <a:defRPr sz="1200"/>
            </a:pPr>
            <a:r>
              <a:t>DEVOPS</a:t>
            </a:r>
          </a:p>
          <a:p>
            <a:pPr marL="120315" indent="-120315" defTabSz="914400">
              <a:buSzPct val="100000"/>
              <a:buChar char="*"/>
              <a:defRPr sz="1200"/>
            </a:pPr>
            <a:r>
              <a:t>ESB</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lvl1pPr defTabSz="914400">
              <a:defRPr sz="1200"/>
            </a:lvl1pPr>
          </a:lstStyle>
          <a:p>
            <a:pPr/>
            <a:r>
              <a:t>It’s very popular to say “build a monolith”…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defTabSz="914400">
              <a:defRPr sz="1200"/>
            </a:pPr>
            <a:r>
              <a:t>This is how a monolith is built</a:t>
            </a:r>
          </a:p>
          <a:p>
            <a:pPr defTabSz="914400">
              <a:defRPr sz="1200"/>
            </a:pPr>
          </a:p>
          <a:p>
            <a:pPr defTabSz="914400">
              <a:defRPr sz="1200"/>
            </a:pPr>
            <a:r>
              <a:t>How agile killled this approach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lvl1pPr defTabSz="914400">
              <a:defRPr sz="1200"/>
            </a:lvl1pPr>
          </a:lstStyle>
          <a:p>
            <a:pPr/>
            <a:r>
              <a:t>This is how a monolith is built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defTabSz="914400">
              <a:defRPr sz="1200"/>
            </a:pPr>
            <a:r>
              <a:t>Here is what we have done</a:t>
            </a:r>
            <a:r>
              <a: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3048000" y="2244725"/>
            <a:ext cx="18288000" cy="4775201"/>
          </a:xfrm>
          <a:prstGeom prst="rect">
            <a:avLst/>
          </a:prstGeom>
        </p:spPr>
        <p:txBody>
          <a:bodyPr anchor="b"/>
          <a:lstStyle>
            <a:lvl1pPr algn="ctr">
              <a:defRPr sz="12000"/>
            </a:lvl1pPr>
          </a:lstStyle>
          <a:p>
            <a:pPr/>
            <a:r>
              <a:t>Title Text</a:t>
            </a:r>
          </a:p>
        </p:txBody>
      </p:sp>
      <p:sp>
        <p:nvSpPr>
          <p:cNvPr id="12" name="Body Level One…"/>
          <p:cNvSpPr txBox="1"/>
          <p:nvPr>
            <p:ph type="body" sz="quarter" idx="1"/>
          </p:nvPr>
        </p:nvSpPr>
        <p:spPr>
          <a:xfrm>
            <a:off x="3048000" y="7204075"/>
            <a:ext cx="18288000" cy="3311525"/>
          </a:xfrm>
          <a:prstGeom prst="rect">
            <a:avLst/>
          </a:prstGeom>
        </p:spPr>
        <p:txBody>
          <a:bodyPr/>
          <a:lstStyle>
            <a:lvl1pPr marL="0" indent="0" algn="ctr">
              <a:buSzTx/>
              <a:buFontTx/>
              <a:buNone/>
              <a:defRPr sz="4800"/>
            </a:lvl1pPr>
            <a:lvl2pPr marL="0" indent="457200" algn="ctr">
              <a:buSzTx/>
              <a:buFontTx/>
              <a:buNone/>
              <a:defRPr sz="4800"/>
            </a:lvl2pPr>
            <a:lvl3pPr marL="0" indent="914400" algn="ctr">
              <a:buSzTx/>
              <a:buFontTx/>
              <a:buNone/>
              <a:defRPr sz="4800"/>
            </a:lvl3pPr>
            <a:lvl4pPr marL="0" indent="1371600" algn="ctr">
              <a:buSzTx/>
              <a:buFontTx/>
              <a:buNone/>
              <a:defRPr sz="4800"/>
            </a:lvl4pPr>
            <a:lvl5pPr marL="0" indent="1828800" algn="ctr">
              <a:buSzTx/>
              <a:buFontTx/>
              <a:buNone/>
              <a:defRPr sz="4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1" name="Title Text"/>
          <p:cNvSpPr txBox="1"/>
          <p:nvPr>
            <p:ph type="title"/>
          </p:nvPr>
        </p:nvSpPr>
        <p:spPr>
          <a:xfrm>
            <a:off x="17449800" y="730250"/>
            <a:ext cx="5257800" cy="11623676"/>
          </a:xfrm>
          <a:prstGeom prst="rect">
            <a:avLst/>
          </a:prstGeom>
        </p:spPr>
        <p:txBody>
          <a:bodyPr/>
          <a:lstStyle/>
          <a:p>
            <a:pPr/>
            <a:r>
              <a:t>Title Text</a:t>
            </a:r>
          </a:p>
        </p:txBody>
      </p:sp>
      <p:sp>
        <p:nvSpPr>
          <p:cNvPr id="102" name="Body Level One…"/>
          <p:cNvSpPr txBox="1"/>
          <p:nvPr>
            <p:ph type="body" idx="1"/>
          </p:nvPr>
        </p:nvSpPr>
        <p:spPr>
          <a:xfrm>
            <a:off x="1676400" y="730250"/>
            <a:ext cx="15468600" cy="11623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0" name="Title Text"/>
          <p:cNvSpPr txBox="1"/>
          <p:nvPr>
            <p:ph type="title"/>
          </p:nvPr>
        </p:nvSpPr>
        <p:spPr>
          <a:xfrm>
            <a:off x="4833937" y="357187"/>
            <a:ext cx="14716126" cy="3429001"/>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pPr/>
            <a:r>
              <a:t>Title Text</a:t>
            </a:r>
          </a:p>
        </p:txBody>
      </p:sp>
      <p:sp>
        <p:nvSpPr>
          <p:cNvPr id="111" name="Body Level One…"/>
          <p:cNvSpPr txBox="1"/>
          <p:nvPr>
            <p:ph type="body" sz="half" idx="1"/>
          </p:nvPr>
        </p:nvSpPr>
        <p:spPr>
          <a:xfrm>
            <a:off x="4833937" y="3893343"/>
            <a:ext cx="14716126" cy="8036720"/>
          </a:xfrm>
          <a:prstGeom prst="rect">
            <a:avLst/>
          </a:prstGeom>
        </p:spPr>
        <p:txBody>
          <a:bodyPr lIns="71437" tIns="71437" rIns="71437" bIns="71437" anchor="ctr">
            <a:noAutofit/>
          </a:bodyPr>
          <a:lstStyle>
            <a:lvl1pPr marL="1079500" indent="-762000" defTabSz="821531">
              <a:lnSpc>
                <a:spcPct val="100000"/>
              </a:lnSpc>
              <a:spcBef>
                <a:spcPts val="3300"/>
              </a:spcBef>
              <a:buSzPct val="171000"/>
              <a:buFontTx/>
              <a:defRPr>
                <a:latin typeface="Gill Sans"/>
                <a:ea typeface="Gill Sans"/>
                <a:cs typeface="Gill Sans"/>
                <a:sym typeface="Gill Sans"/>
              </a:defRPr>
            </a:lvl1pPr>
            <a:lvl2pPr marL="1524000" indent="-762000" defTabSz="821531">
              <a:lnSpc>
                <a:spcPct val="100000"/>
              </a:lnSpc>
              <a:spcBef>
                <a:spcPts val="3300"/>
              </a:spcBef>
              <a:buSzPct val="171000"/>
              <a:buFontTx/>
              <a:defRPr>
                <a:latin typeface="Gill Sans"/>
                <a:ea typeface="Gill Sans"/>
                <a:cs typeface="Gill Sans"/>
                <a:sym typeface="Gill Sans"/>
              </a:defRPr>
            </a:lvl2pPr>
            <a:lvl3pPr marL="1968500" indent="-762000" defTabSz="821531">
              <a:lnSpc>
                <a:spcPct val="100000"/>
              </a:lnSpc>
              <a:spcBef>
                <a:spcPts val="3300"/>
              </a:spcBef>
              <a:buSzPct val="171000"/>
              <a:buFontTx/>
              <a:defRPr>
                <a:latin typeface="Gill Sans"/>
                <a:ea typeface="Gill Sans"/>
                <a:cs typeface="Gill Sans"/>
                <a:sym typeface="Gill Sans"/>
              </a:defRPr>
            </a:lvl3pPr>
            <a:lvl4pPr marL="2413000" indent="-762000" defTabSz="821531">
              <a:lnSpc>
                <a:spcPct val="100000"/>
              </a:lnSpc>
              <a:spcBef>
                <a:spcPts val="3300"/>
              </a:spcBef>
              <a:buSzPct val="171000"/>
              <a:buFontTx/>
              <a:defRPr>
                <a:latin typeface="Gill Sans"/>
                <a:ea typeface="Gill Sans"/>
                <a:cs typeface="Gill Sans"/>
                <a:sym typeface="Gill Sans"/>
              </a:defRPr>
            </a:lvl4pPr>
            <a:lvl5pPr marL="2857500" indent="-762000" defTabSz="821531">
              <a:lnSpc>
                <a:spcPct val="100000"/>
              </a:lnSpc>
              <a:spcBef>
                <a:spcPts val="3300"/>
              </a:spcBef>
              <a:buSzPct val="171000"/>
              <a:buFontTx/>
              <a:defRPr>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19" name="Title Text"/>
          <p:cNvSpPr txBox="1"/>
          <p:nvPr>
            <p:ph type="title"/>
          </p:nvPr>
        </p:nvSpPr>
        <p:spPr>
          <a:xfrm>
            <a:off x="4833937" y="4179093"/>
            <a:ext cx="14716126" cy="5357814"/>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pPr/>
            <a:r>
              <a:t>Title Text</a:t>
            </a:r>
          </a:p>
        </p:txBody>
      </p:sp>
      <p:sp>
        <p:nvSpPr>
          <p:cNvPr id="120" name="Slide Number"/>
          <p:cNvSpPr txBox="1"/>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1663700" y="3419476"/>
            <a:ext cx="21031200" cy="5705474"/>
          </a:xfrm>
          <a:prstGeom prst="rect">
            <a:avLst/>
          </a:prstGeom>
        </p:spPr>
        <p:txBody>
          <a:bodyPr anchor="b"/>
          <a:lstStyle>
            <a:lvl1pPr>
              <a:defRPr sz="12000"/>
            </a:lvl1pPr>
          </a:lstStyle>
          <a:p>
            <a:pPr/>
            <a:r>
              <a:t>Title Text</a:t>
            </a:r>
          </a:p>
        </p:txBody>
      </p:sp>
      <p:sp>
        <p:nvSpPr>
          <p:cNvPr id="30" name="Body Level One…"/>
          <p:cNvSpPr txBox="1"/>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1676400" y="3651250"/>
            <a:ext cx="10363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1679575" y="730250"/>
            <a:ext cx="21031201" cy="2651126"/>
          </a:xfrm>
          <a:prstGeom prst="rect">
            <a:avLst/>
          </a:prstGeom>
        </p:spPr>
        <p:txBody>
          <a:bodyPr/>
          <a:lstStyle/>
          <a:p>
            <a:pPr/>
            <a:r>
              <a:t>Title Text</a:t>
            </a:r>
          </a:p>
        </p:txBody>
      </p:sp>
      <p:sp>
        <p:nvSpPr>
          <p:cNvPr id="48" name="Body Level One…"/>
          <p:cNvSpPr txBox="1"/>
          <p:nvPr>
            <p:ph type="body" sz="quarter" idx="1"/>
          </p:nvPr>
        </p:nvSpPr>
        <p:spPr>
          <a:xfrm>
            <a:off x="1679575" y="3362326"/>
            <a:ext cx="10315576" cy="1647825"/>
          </a:xfrm>
          <a:prstGeom prst="rect">
            <a:avLst/>
          </a:prstGeom>
        </p:spPr>
        <p:txBody>
          <a:bodyPr anchor="b"/>
          <a:lstStyle>
            <a:lvl1pPr marL="0" indent="0">
              <a:buSzTx/>
              <a:buFontTx/>
              <a:buNone/>
              <a:defRPr sz="4800">
                <a:latin typeface="Roboto Bold"/>
                <a:ea typeface="Roboto Bold"/>
                <a:cs typeface="Roboto Bold"/>
                <a:sym typeface="Roboto Bold"/>
              </a:defRPr>
            </a:lvl1pPr>
            <a:lvl2pPr marL="0" indent="457200">
              <a:buSzTx/>
              <a:buFontTx/>
              <a:buNone/>
              <a:defRPr sz="4800">
                <a:latin typeface="Roboto Bold"/>
                <a:ea typeface="Roboto Bold"/>
                <a:cs typeface="Roboto Bold"/>
                <a:sym typeface="Roboto Bold"/>
              </a:defRPr>
            </a:lvl2pPr>
            <a:lvl3pPr marL="0" indent="914400">
              <a:buSzTx/>
              <a:buFontTx/>
              <a:buNone/>
              <a:defRPr sz="4800">
                <a:latin typeface="Roboto Bold"/>
                <a:ea typeface="Roboto Bold"/>
                <a:cs typeface="Roboto Bold"/>
                <a:sym typeface="Roboto Bold"/>
              </a:defRPr>
            </a:lvl3pPr>
            <a:lvl4pPr marL="0" indent="1371600">
              <a:buSzTx/>
              <a:buFontTx/>
              <a:buNone/>
              <a:defRPr sz="4800">
                <a:latin typeface="Roboto Bold"/>
                <a:ea typeface="Roboto Bold"/>
                <a:cs typeface="Roboto Bold"/>
                <a:sym typeface="Roboto Bold"/>
              </a:defRPr>
            </a:lvl4pPr>
            <a:lvl5pPr marL="0" indent="1828800">
              <a:buSzTx/>
              <a:buFontTx/>
              <a:buNone/>
              <a:defRPr sz="4800">
                <a:latin typeface="Roboto Bold"/>
                <a:ea typeface="Roboto Bold"/>
                <a:cs typeface="Roboto Bold"/>
                <a:sym typeface="Roboto Bold"/>
              </a:defRPr>
            </a:lvl5pPr>
          </a:lstStyle>
          <a:p>
            <a:pPr/>
            <a:r>
              <a:t>Body Level One</a:t>
            </a:r>
          </a:p>
          <a:p>
            <a:pPr lvl="1"/>
            <a:r>
              <a:t>Body Level Two</a:t>
            </a:r>
          </a:p>
          <a:p>
            <a:pPr lvl="2"/>
            <a:r>
              <a:t>Body Level Three</a:t>
            </a:r>
          </a:p>
          <a:p>
            <a:pPr lvl="3"/>
            <a:r>
              <a:t>Body Level Four</a:t>
            </a:r>
          </a:p>
          <a:p>
            <a:pPr lvl="4"/>
            <a:r>
              <a:t>Body Level Five</a:t>
            </a:r>
          </a:p>
        </p:txBody>
      </p:sp>
      <p:sp>
        <p:nvSpPr>
          <p:cNvPr id="49" name="Rectangle"/>
          <p:cNvSpPr/>
          <p:nvPr>
            <p:ph type="body" sz="quarter" idx="21"/>
          </p:nvPr>
        </p:nvSpPr>
        <p:spPr>
          <a:xfrm>
            <a:off x="12344400" y="3362326"/>
            <a:ext cx="10366376" cy="1647825"/>
          </a:xfrm>
          <a:prstGeom prst="rect">
            <a:avLst/>
          </a:prstGeom>
          <a:ln w="12700"/>
        </p:spPr>
        <p:txBody>
          <a:bodyPr anchor="b"/>
          <a:lstStyle/>
          <a:p>
            <a:pPr marL="0" indent="0">
              <a:buSzTx/>
              <a:buFontTx/>
              <a:buNone/>
              <a:defRPr sz="4800">
                <a:latin typeface="Roboto Bold"/>
                <a:ea typeface="Roboto Bold"/>
                <a:cs typeface="Roboto Bold"/>
                <a:sym typeface="Roboto Bold"/>
              </a:defRPr>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1679575" y="914400"/>
            <a:ext cx="7864476" cy="3200400"/>
          </a:xfrm>
          <a:prstGeom prst="rect">
            <a:avLst/>
          </a:prstGeom>
        </p:spPr>
        <p:txBody>
          <a:bodyPr anchor="b"/>
          <a:lstStyle>
            <a:lvl1pPr>
              <a:defRPr sz="6400"/>
            </a:lvl1pPr>
          </a:lstStyle>
          <a:p>
            <a:pPr/>
            <a:r>
              <a:t>Title Text</a:t>
            </a:r>
          </a:p>
        </p:txBody>
      </p:sp>
      <p:sp>
        <p:nvSpPr>
          <p:cNvPr id="73" name="Body Level One…"/>
          <p:cNvSpPr txBox="1"/>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pPr/>
            <a:r>
              <a:t>Body Level One</a:t>
            </a:r>
          </a:p>
          <a:p>
            <a:pPr lvl="1"/>
            <a:r>
              <a:t>Body Level Two</a:t>
            </a:r>
          </a:p>
          <a:p>
            <a:pPr lvl="2"/>
            <a:r>
              <a:t>Body Level Three</a:t>
            </a:r>
          </a:p>
          <a:p>
            <a:pPr lvl="3"/>
            <a:r>
              <a:t>Body Level Four</a:t>
            </a:r>
          </a:p>
          <a:p>
            <a:pPr lvl="4"/>
            <a:r>
              <a:t>Body Level Five</a:t>
            </a:r>
          </a:p>
        </p:txBody>
      </p:sp>
      <p:sp>
        <p:nvSpPr>
          <p:cNvPr id="74" name="Rectangle"/>
          <p:cNvSpPr/>
          <p:nvPr>
            <p:ph type="body" sz="quarter" idx="21"/>
          </p:nvPr>
        </p:nvSpPr>
        <p:spPr>
          <a:xfrm>
            <a:off x="1679575" y="4114800"/>
            <a:ext cx="7864475" cy="7623176"/>
          </a:xfrm>
          <a:prstGeom prst="rect">
            <a:avLst/>
          </a:prstGeom>
          <a:ln w="12700"/>
        </p:spPr>
        <p:txBody>
          <a:bodyPr/>
          <a:lstStyle/>
          <a:p>
            <a:pPr marL="0" indent="0">
              <a:buSzTx/>
              <a:buFontTx/>
              <a:buNone/>
              <a:defRPr sz="32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679575" y="914400"/>
            <a:ext cx="7864476" cy="3200400"/>
          </a:xfrm>
          <a:prstGeom prst="rect">
            <a:avLst/>
          </a:prstGeom>
        </p:spPr>
        <p:txBody>
          <a:bodyPr anchor="b"/>
          <a:lstStyle>
            <a:lvl1pPr>
              <a:defRPr sz="6400"/>
            </a:lvl1pPr>
          </a:lstStyle>
          <a:p>
            <a:pPr/>
            <a:r>
              <a:t>Title Text</a:t>
            </a:r>
          </a:p>
        </p:txBody>
      </p:sp>
      <p:sp>
        <p:nvSpPr>
          <p:cNvPr id="83" name="Image"/>
          <p:cNvSpPr/>
          <p:nvPr>
            <p:ph type="pic" sz="half" idx="21"/>
          </p:nvPr>
        </p:nvSpPr>
        <p:spPr>
          <a:xfrm>
            <a:off x="10366375" y="1974850"/>
            <a:ext cx="12344401" cy="9747250"/>
          </a:xfrm>
          <a:prstGeom prst="rect">
            <a:avLst/>
          </a:prstGeom>
          <a:ln w="12700"/>
        </p:spPr>
        <p:txBody>
          <a:bodyPr tIns="45719" bIns="45719">
            <a:noAutofit/>
          </a:bodyPr>
          <a:lstStyle/>
          <a:p>
            <a:pPr/>
          </a:p>
        </p:txBody>
      </p:sp>
      <p:sp>
        <p:nvSpPr>
          <p:cNvPr id="84" name="Body Level One…"/>
          <p:cNvSpPr txBox="1"/>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76400" y="730250"/>
            <a:ext cx="21031200" cy="2651126"/>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3" name="Body Level One…"/>
          <p:cNvSpPr txBox="1"/>
          <p:nvPr>
            <p:ph type="body" idx="1"/>
          </p:nvPr>
        </p:nvSpPr>
        <p:spPr>
          <a:xfrm>
            <a:off x="1676400" y="3651250"/>
            <a:ext cx="21031200" cy="8702676"/>
          </a:xfrm>
          <a:prstGeom prst="rect">
            <a:avLst/>
          </a:prstGeom>
          <a:ln w="254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169715" y="12808585"/>
            <a:ext cx="537886" cy="538480"/>
          </a:xfrm>
          <a:prstGeom prst="rect">
            <a:avLst/>
          </a:prstGeom>
          <a:ln w="25400">
            <a:miter lim="400000"/>
          </a:ln>
        </p:spPr>
        <p:txBody>
          <a:bodyPr wrap="none" tIns="91439" bIns="91439" anchor="ctr">
            <a:spAutoFit/>
          </a:bodyPr>
          <a:lstStyle>
            <a:lvl1pPr algn="r">
              <a:defRPr sz="24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1pPr>
      <a:lvl2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2pPr>
      <a:lvl3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3pPr>
      <a:lvl4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4pPr>
      <a:lvl5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5pPr>
      <a:lvl6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6pPr>
      <a:lvl7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7pPr>
      <a:lvl8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8pPr>
      <a:lvl9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Roboto Light"/>
          <a:ea typeface="Roboto Light"/>
          <a:cs typeface="Roboto Light"/>
          <a:sym typeface="Roboto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1pPr>
      <a:lvl2pPr marL="990600" marR="0" indent="-5334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2pPr>
      <a:lvl3pPr marL="1554479" marR="0" indent="-640079"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3pPr>
      <a:lvl4pPr marL="2082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4pPr>
      <a:lvl5pPr marL="25400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5pPr>
      <a:lvl6pPr marL="29972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6pPr>
      <a:lvl7pPr marL="34544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7pPr>
      <a:lvl8pPr marL="39116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8pPr>
      <a:lvl9pPr marL="4368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mn-lt"/>
          <a:ea typeface="+mn-ea"/>
          <a:cs typeface="+mn-cs"/>
          <a:sym typeface="Roboto Regular"/>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1pPr>
      <a:lvl2pPr marL="0" marR="0" indent="457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2pPr>
      <a:lvl3pPr marL="0" marR="0" indent="914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3pPr>
      <a:lvl4pPr marL="0" marR="0" indent="1371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4pPr>
      <a:lvl5pPr marL="0" marR="0" indent="18288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5pPr>
      <a:lvl6pPr marL="0" marR="0" indent="22860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6pPr>
      <a:lvl7pPr marL="0" marR="0" indent="2743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7pPr>
      <a:lvl8pPr marL="0" marR="0" indent="3200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8pPr>
      <a:lvl9pPr marL="0" marR="0" indent="3657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Roboto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tif"/><Relationship Id="rId4"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7.png"/><Relationship Id="rId8" Type="http://schemas.openxmlformats.org/officeDocument/2006/relationships/image" Target="../media/image10.png"/><Relationship Id="rId9"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2.jpeg"/><Relationship Id="rId9" Type="http://schemas.openxmlformats.org/officeDocument/2006/relationships/image" Target="../media/image3.jpeg"/><Relationship Id="rId10" Type="http://schemas.openxmlformats.org/officeDocument/2006/relationships/image" Target="../media/image1.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tif"/><Relationship Id="rId4" Type="http://schemas.openxmlformats.org/officeDocument/2006/relationships/image" Target="../media/image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amazon.com/Microservices-Clojure-event-driven-microservices-monitoring-ebook/dp/B076VKG1Y1/ref=sr_1_fkmr0_1?ie=UTF8&amp;qid=1547352676&amp;sr=8-1-fkmr0&amp;keywords=microservices+in+clojure" TargetMode="External"/><Relationship Id="rId4" Type="http://schemas.openxmlformats.org/officeDocument/2006/relationships/image" Target="../media/image5.jpeg"/><Relationship Id="rId5"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nfoq.com/presentations/Domain-Event-Driven-Architecture" TargetMode="External"/><Relationship Id="rId3" Type="http://schemas.openxmlformats.org/officeDocument/2006/relationships/hyperlink" Target="http://www.enterpriseintegrationpatterns.com/docs/EDA.pdf" TargetMode="External"/><Relationship Id="rId4" Type="http://schemas.openxmlformats.org/officeDocument/2006/relationships/hyperlink" Target="http://www.omg.org/soa/Uploaded%20Docs/EDA/bda2-2-06cc.pdf" TargetMode="External"/><Relationship Id="rId5" Type="http://schemas.openxmlformats.org/officeDocument/2006/relationships/image" Target="../media/image7.png"/><Relationship Id="rId6" Type="http://schemas.openxmlformats.org/officeDocument/2006/relationships/hyperlink" Target="https://www.amazon.com/Microservices-Clojure-event-driven-microservices-monitoring-ebook/dp/B076VKG1Y1/ref=sr_1_fkmr0_1?ie=UTF8&amp;qid=1547352676&amp;sr=8-1-fkmr0&amp;keywords=microservices+in+clojure" TargetMode="External"/><Relationship Id="rId7" Type="http://schemas.openxmlformats.org/officeDocument/2006/relationships/image" Target="../media/image10.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Screen Shot 2022-07-29 at 06.46.55.png" descr="Screen Shot 2022-07-29 at 06.46.55.png"/>
          <p:cNvPicPr>
            <a:picLocks noChangeAspect="1"/>
          </p:cNvPicPr>
          <p:nvPr/>
        </p:nvPicPr>
        <p:blipFill>
          <a:blip r:embed="rId2">
            <a:extLst/>
          </a:blip>
          <a:stretch>
            <a:fillRect/>
          </a:stretch>
        </p:blipFill>
        <p:spPr>
          <a:xfrm>
            <a:off x="4610100" y="952500"/>
            <a:ext cx="15163800" cy="11811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4" name="Monolithic"/>
          <p:cNvSpPr txBox="1"/>
          <p:nvPr>
            <p:ph type="title"/>
          </p:nvPr>
        </p:nvSpPr>
        <p:spPr>
          <a:prstGeom prst="rect">
            <a:avLst/>
          </a:prstGeom>
        </p:spPr>
        <p:txBody>
          <a:bodyPr/>
          <a:lstStyle/>
          <a:p>
            <a:pPr/>
            <a:r>
              <a:t>Monolithic</a:t>
            </a:r>
          </a:p>
        </p:txBody>
      </p:sp>
      <p:grpSp>
        <p:nvGrpSpPr>
          <p:cNvPr id="217" name="Group"/>
          <p:cNvGrpSpPr/>
          <p:nvPr/>
        </p:nvGrpSpPr>
        <p:grpSpPr>
          <a:xfrm>
            <a:off x="7333567" y="5674490"/>
            <a:ext cx="4230477" cy="1476261"/>
            <a:chOff x="0" y="0"/>
            <a:chExt cx="4230475" cy="1476259"/>
          </a:xfrm>
        </p:grpSpPr>
        <p:sp>
          <p:nvSpPr>
            <p:cNvPr id="21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16"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220" name="Group"/>
          <p:cNvGrpSpPr/>
          <p:nvPr/>
        </p:nvGrpSpPr>
        <p:grpSpPr>
          <a:xfrm>
            <a:off x="10704727" y="5728772"/>
            <a:ext cx="4230477" cy="1476261"/>
            <a:chOff x="0" y="0"/>
            <a:chExt cx="4230475" cy="1476259"/>
          </a:xfrm>
        </p:grpSpPr>
        <p:sp>
          <p:nvSpPr>
            <p:cNvPr id="21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19"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223" name="Group"/>
          <p:cNvGrpSpPr/>
          <p:nvPr/>
        </p:nvGrpSpPr>
        <p:grpSpPr>
          <a:xfrm>
            <a:off x="7961524" y="7017743"/>
            <a:ext cx="4230476" cy="1476261"/>
            <a:chOff x="0" y="0"/>
            <a:chExt cx="4230475" cy="1476259"/>
          </a:xfrm>
        </p:grpSpPr>
        <p:sp>
          <p:nvSpPr>
            <p:cNvPr id="2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22"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226" name="Group"/>
          <p:cNvGrpSpPr/>
          <p:nvPr/>
        </p:nvGrpSpPr>
        <p:grpSpPr>
          <a:xfrm>
            <a:off x="9502051" y="7888879"/>
            <a:ext cx="4230477" cy="1476261"/>
            <a:chOff x="0" y="0"/>
            <a:chExt cx="4230475" cy="1476259"/>
          </a:xfrm>
        </p:grpSpPr>
        <p:sp>
          <p:nvSpPr>
            <p:cNvPr id="2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25"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229" name="Group"/>
          <p:cNvGrpSpPr/>
          <p:nvPr/>
        </p:nvGrpSpPr>
        <p:grpSpPr>
          <a:xfrm>
            <a:off x="11617290" y="6858000"/>
            <a:ext cx="4230477" cy="1476260"/>
            <a:chOff x="0" y="0"/>
            <a:chExt cx="4230475" cy="1476259"/>
          </a:xfrm>
        </p:grpSpPr>
        <p:sp>
          <p:nvSpPr>
            <p:cNvPr id="2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28"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Warehouse</a:t>
              </a:r>
            </a:p>
          </p:txBody>
        </p:sp>
      </p:grpSp>
      <p:grpSp>
        <p:nvGrpSpPr>
          <p:cNvPr id="232" name="Group"/>
          <p:cNvGrpSpPr/>
          <p:nvPr/>
        </p:nvGrpSpPr>
        <p:grpSpPr>
          <a:xfrm>
            <a:off x="9252336" y="4803354"/>
            <a:ext cx="4230476" cy="1476261"/>
            <a:chOff x="0" y="0"/>
            <a:chExt cx="4230475" cy="1476259"/>
          </a:xfrm>
        </p:grpSpPr>
        <p:sp>
          <p:nvSpPr>
            <p:cNvPr id="2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31"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pic>
        <p:nvPicPr>
          <p:cNvPr id="233"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Why NOT a Monolith?"/>
          <p:cNvSpPr txBox="1"/>
          <p:nvPr>
            <p:ph type="title"/>
          </p:nvPr>
        </p:nvSpPr>
        <p:spPr>
          <a:prstGeom prst="rect">
            <a:avLst/>
          </a:prstGeom>
        </p:spPr>
        <p:txBody>
          <a:bodyPr/>
          <a:lstStyle/>
          <a:p>
            <a:pPr/>
            <a:r>
              <a:t>Why </a:t>
            </a:r>
            <a:r>
              <a:rPr>
                <a:latin typeface="Roboto Italic"/>
                <a:ea typeface="Roboto Italic"/>
                <a:cs typeface="Roboto Italic"/>
                <a:sym typeface="Roboto Italic"/>
              </a:rPr>
              <a:t>NOT</a:t>
            </a:r>
            <a:r>
              <a:t> a Monolith?</a:t>
            </a:r>
          </a:p>
        </p:txBody>
      </p:sp>
      <p:sp>
        <p:nvSpPr>
          <p:cNvPr id="238" name="A product of our agile approach to our projects…smaller features finished earlier.…"/>
          <p:cNvSpPr txBox="1"/>
          <p:nvPr>
            <p:ph type="body" idx="1"/>
          </p:nvPr>
        </p:nvSpPr>
        <p:spPr>
          <a:prstGeom prst="rect">
            <a:avLst/>
          </a:prstGeom>
        </p:spPr>
        <p:txBody>
          <a:bodyPr anchor="ctr"/>
          <a:lstStyle/>
          <a:p>
            <a:pPr marL="0" indent="0" algn="ctr">
              <a:buSzTx/>
              <a:buNone/>
            </a:pPr>
            <a:r>
              <a:t>A product of our agile approach to our projects</a:t>
            </a:r>
            <a:r>
              <a:t>…</a:t>
            </a:r>
            <a:r>
              <a:t>smaller features finished earlier. </a:t>
            </a:r>
          </a:p>
          <a:p>
            <a:pPr marL="0" indent="0" algn="ctr">
              <a:buSzTx/>
              <a:buNone/>
            </a:pPr>
            <a:r>
              <a:t>Our business users frequently need to move faster than we can support.</a:t>
            </a:r>
          </a:p>
          <a:p>
            <a:pPr marL="0" indent="0" algn="ctr">
              <a:buSzTx/>
              <a:buNone/>
            </a:pPr>
            <a:r>
              <a:t>The goal is to deploy more often…this often is hard with monoliths.</a:t>
            </a:r>
          </a:p>
          <a:p>
            <a:pPr marL="0" indent="0" algn="ctr">
              <a:buSzTx/>
              <a:buNone/>
              <a:defRPr sz="6400">
                <a:latin typeface="Roboto Bold"/>
                <a:ea typeface="Roboto Bold"/>
                <a:cs typeface="Roboto Bold"/>
                <a:sym typeface="Roboto Bold"/>
              </a:defRPr>
            </a:pPr>
            <a:r>
              <a:t>One solution is to have smaller (and smaller) applications.</a:t>
            </a:r>
          </a:p>
        </p:txBody>
      </p:sp>
      <p:pic>
        <p:nvPicPr>
          <p:cNvPr id="239"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OA"/>
          <p:cNvSpPr txBox="1"/>
          <p:nvPr>
            <p:ph type="title"/>
          </p:nvPr>
        </p:nvSpPr>
        <p:spPr>
          <a:prstGeom prst="rect">
            <a:avLst/>
          </a:prstGeom>
        </p:spPr>
        <p:txBody>
          <a:bodyPr/>
          <a:lstStyle/>
          <a:p>
            <a:pPr/>
            <a:r>
              <a:t>SOA</a:t>
            </a:r>
          </a:p>
        </p:txBody>
      </p:sp>
      <p:grpSp>
        <p:nvGrpSpPr>
          <p:cNvPr id="246" name="Group"/>
          <p:cNvGrpSpPr/>
          <p:nvPr/>
        </p:nvGrpSpPr>
        <p:grpSpPr>
          <a:xfrm>
            <a:off x="4933724" y="4252512"/>
            <a:ext cx="4230476" cy="1476261"/>
            <a:chOff x="0" y="0"/>
            <a:chExt cx="4230475" cy="1476259"/>
          </a:xfrm>
        </p:grpSpPr>
        <p:sp>
          <p:nvSpPr>
            <p:cNvPr id="24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45"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249" name="Group"/>
          <p:cNvGrpSpPr/>
          <p:nvPr/>
        </p:nvGrpSpPr>
        <p:grpSpPr>
          <a:xfrm>
            <a:off x="10008827" y="4252512"/>
            <a:ext cx="4230477" cy="1476261"/>
            <a:chOff x="0" y="0"/>
            <a:chExt cx="4230475" cy="1476259"/>
          </a:xfrm>
        </p:grpSpPr>
        <p:sp>
          <p:nvSpPr>
            <p:cNvPr id="24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48"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252" name="Group"/>
          <p:cNvGrpSpPr/>
          <p:nvPr/>
        </p:nvGrpSpPr>
        <p:grpSpPr>
          <a:xfrm>
            <a:off x="15083932" y="4252512"/>
            <a:ext cx="4230476" cy="1476261"/>
            <a:chOff x="0" y="0"/>
            <a:chExt cx="4230475" cy="1476259"/>
          </a:xfrm>
        </p:grpSpPr>
        <p:sp>
          <p:nvSpPr>
            <p:cNvPr id="25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51"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255" name="Group"/>
          <p:cNvGrpSpPr/>
          <p:nvPr/>
        </p:nvGrpSpPr>
        <p:grpSpPr>
          <a:xfrm>
            <a:off x="4933724" y="9177049"/>
            <a:ext cx="4230476" cy="1476261"/>
            <a:chOff x="0" y="0"/>
            <a:chExt cx="4230475" cy="1476259"/>
          </a:xfrm>
        </p:grpSpPr>
        <p:sp>
          <p:nvSpPr>
            <p:cNvPr id="25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54"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258" name="Group"/>
          <p:cNvGrpSpPr/>
          <p:nvPr/>
        </p:nvGrpSpPr>
        <p:grpSpPr>
          <a:xfrm>
            <a:off x="10008827" y="9177049"/>
            <a:ext cx="4230477" cy="1476261"/>
            <a:chOff x="0" y="0"/>
            <a:chExt cx="4230475" cy="1476259"/>
          </a:xfrm>
        </p:grpSpPr>
        <p:sp>
          <p:nvSpPr>
            <p:cNvPr id="25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57"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261" name="Group"/>
          <p:cNvGrpSpPr/>
          <p:nvPr/>
        </p:nvGrpSpPr>
        <p:grpSpPr>
          <a:xfrm>
            <a:off x="15083932" y="9177049"/>
            <a:ext cx="4230476" cy="1476261"/>
            <a:chOff x="0" y="0"/>
            <a:chExt cx="4230475" cy="1476259"/>
          </a:xfrm>
        </p:grpSpPr>
        <p:sp>
          <p:nvSpPr>
            <p:cNvPr id="2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60"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Warehouse</a:t>
              </a:r>
            </a:p>
          </p:txBody>
        </p:sp>
      </p:grpSp>
      <p:pic>
        <p:nvPicPr>
          <p:cNvPr id="262"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OA"/>
          <p:cNvSpPr txBox="1"/>
          <p:nvPr>
            <p:ph type="title"/>
          </p:nvPr>
        </p:nvSpPr>
        <p:spPr>
          <a:prstGeom prst="rect">
            <a:avLst/>
          </a:prstGeom>
        </p:spPr>
        <p:txBody>
          <a:bodyPr/>
          <a:lstStyle/>
          <a:p>
            <a:pPr/>
            <a:r>
              <a:t>SOA</a:t>
            </a:r>
          </a:p>
        </p:txBody>
      </p:sp>
      <p:sp>
        <p:nvSpPr>
          <p:cNvPr id="297" name="Connection Line"/>
          <p:cNvSpPr/>
          <p:nvPr/>
        </p:nvSpPr>
        <p:spPr>
          <a:xfrm>
            <a:off x="9176714" y="4990642"/>
            <a:ext cx="8194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101600">
            <a:solidFill>
              <a:srgbClr val="000000"/>
            </a:solidFill>
            <a:miter/>
            <a:tailEnd type="triangle"/>
          </a:ln>
        </p:spPr>
        <p:txBody>
          <a:bodyPr/>
          <a:lstStyle/>
          <a:p>
            <a:pPr/>
          </a:p>
        </p:txBody>
      </p:sp>
      <p:sp>
        <p:nvSpPr>
          <p:cNvPr id="268" name="Line"/>
          <p:cNvSpPr/>
          <p:nvPr/>
        </p:nvSpPr>
        <p:spPr>
          <a:xfrm>
            <a:off x="7048961" y="5678338"/>
            <a:ext cx="5075106" cy="3498712"/>
          </a:xfrm>
          <a:prstGeom prst="line">
            <a:avLst/>
          </a:prstGeom>
          <a:ln w="101600">
            <a:solidFill>
              <a:srgbClr val="000000"/>
            </a:solidFill>
            <a:miter/>
            <a:tailEnd type="triangle"/>
          </a:ln>
        </p:spPr>
        <p:txBody>
          <a:bodyPr tIns="91439" bIns="91439"/>
          <a:lstStyle/>
          <a:p>
            <a:pPr/>
          </a:p>
        </p:txBody>
      </p:sp>
      <p:sp>
        <p:nvSpPr>
          <p:cNvPr id="298" name="Connection Line"/>
          <p:cNvSpPr/>
          <p:nvPr/>
        </p:nvSpPr>
        <p:spPr>
          <a:xfrm>
            <a:off x="14251818" y="4990642"/>
            <a:ext cx="81941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101600">
            <a:solidFill>
              <a:srgbClr val="000000"/>
            </a:solidFill>
            <a:miter/>
            <a:tailEnd type="triangle"/>
          </a:ln>
        </p:spPr>
        <p:txBody>
          <a:bodyPr/>
          <a:lstStyle/>
          <a:p>
            <a:pPr/>
          </a:p>
        </p:txBody>
      </p:sp>
      <p:sp>
        <p:nvSpPr>
          <p:cNvPr id="299" name="Connection Line"/>
          <p:cNvSpPr/>
          <p:nvPr/>
        </p:nvSpPr>
        <p:spPr>
          <a:xfrm>
            <a:off x="12897970" y="5741587"/>
            <a:ext cx="3527414" cy="3422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01600">
            <a:solidFill>
              <a:srgbClr val="000000"/>
            </a:solidFill>
            <a:miter/>
            <a:tailEnd type="triangle"/>
          </a:ln>
        </p:spPr>
        <p:txBody>
          <a:bodyPr/>
          <a:lstStyle/>
          <a:p>
            <a:pPr/>
          </a:p>
        </p:txBody>
      </p:sp>
      <p:sp>
        <p:nvSpPr>
          <p:cNvPr id="300" name="Connection Line"/>
          <p:cNvSpPr/>
          <p:nvPr/>
        </p:nvSpPr>
        <p:spPr>
          <a:xfrm>
            <a:off x="8596771" y="5741587"/>
            <a:ext cx="7054827" cy="3422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01600">
            <a:solidFill>
              <a:srgbClr val="000000"/>
            </a:solidFill>
            <a:miter/>
            <a:tailEnd type="triangle"/>
          </a:ln>
        </p:spPr>
        <p:txBody>
          <a:bodyPr/>
          <a:lstStyle/>
          <a:p>
            <a:pPr/>
          </a:p>
        </p:txBody>
      </p:sp>
      <p:sp>
        <p:nvSpPr>
          <p:cNvPr id="301" name="Connection Line"/>
          <p:cNvSpPr/>
          <p:nvPr/>
        </p:nvSpPr>
        <p:spPr>
          <a:xfrm>
            <a:off x="8596534" y="5741587"/>
            <a:ext cx="7054827" cy="3422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01600">
            <a:solidFill>
              <a:srgbClr val="000000"/>
            </a:solidFill>
            <a:miter/>
            <a:tailEnd type="triangle"/>
          </a:ln>
        </p:spPr>
        <p:txBody>
          <a:bodyPr/>
          <a:lstStyle/>
          <a:p>
            <a:pPr/>
          </a:p>
        </p:txBody>
      </p:sp>
      <p:sp>
        <p:nvSpPr>
          <p:cNvPr id="302" name="Connection Line"/>
          <p:cNvSpPr/>
          <p:nvPr/>
        </p:nvSpPr>
        <p:spPr>
          <a:xfrm>
            <a:off x="17199169" y="5741587"/>
            <a:ext cx="1" cy="342276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w="101600">
            <a:solidFill>
              <a:srgbClr val="000000"/>
            </a:solidFill>
            <a:miter/>
            <a:tailEnd type="triangle"/>
          </a:ln>
        </p:spPr>
        <p:txBody>
          <a:bodyPr/>
          <a:lstStyle/>
          <a:p>
            <a:pPr/>
          </a:p>
        </p:txBody>
      </p:sp>
      <p:sp>
        <p:nvSpPr>
          <p:cNvPr id="303" name="Connection Line"/>
          <p:cNvSpPr/>
          <p:nvPr/>
        </p:nvSpPr>
        <p:spPr>
          <a:xfrm>
            <a:off x="12124065" y="5741587"/>
            <a:ext cx="1" cy="3422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1600" y="7200"/>
                  <a:pt x="21600" y="14400"/>
                  <a:pt x="21600" y="21600"/>
                </a:cubicBezTo>
              </a:path>
            </a:pathLst>
          </a:custGeom>
          <a:ln w="101600">
            <a:solidFill>
              <a:srgbClr val="000000"/>
            </a:solidFill>
            <a:miter/>
            <a:tailEnd type="triangle"/>
          </a:ln>
        </p:spPr>
        <p:txBody>
          <a:bodyPr/>
          <a:lstStyle/>
          <a:p>
            <a:pPr/>
          </a:p>
        </p:txBody>
      </p:sp>
      <p:sp>
        <p:nvSpPr>
          <p:cNvPr id="304" name="Connection Line"/>
          <p:cNvSpPr/>
          <p:nvPr/>
        </p:nvSpPr>
        <p:spPr>
          <a:xfrm>
            <a:off x="7048961" y="5741587"/>
            <a:ext cx="1" cy="3422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1600" y="7200"/>
                  <a:pt x="21600" y="14400"/>
                  <a:pt x="0" y="21600"/>
                </a:cubicBezTo>
              </a:path>
            </a:pathLst>
          </a:custGeom>
          <a:ln w="101600">
            <a:solidFill>
              <a:srgbClr val="000000"/>
            </a:solidFill>
            <a:miter/>
            <a:tailEnd type="triangle"/>
          </a:ln>
        </p:spPr>
        <p:txBody>
          <a:bodyPr/>
          <a:lstStyle/>
          <a:p>
            <a:pPr/>
          </a:p>
        </p:txBody>
      </p:sp>
      <p:sp>
        <p:nvSpPr>
          <p:cNvPr id="305" name="Connection Line"/>
          <p:cNvSpPr/>
          <p:nvPr/>
        </p:nvSpPr>
        <p:spPr>
          <a:xfrm>
            <a:off x="9176714" y="9915179"/>
            <a:ext cx="819414"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400" y="21600"/>
                  <a:pt x="7200" y="0"/>
                  <a:pt x="0" y="0"/>
                </a:cubicBezTo>
              </a:path>
            </a:pathLst>
          </a:custGeom>
          <a:ln w="101600">
            <a:solidFill>
              <a:srgbClr val="000000"/>
            </a:solidFill>
            <a:miter/>
            <a:tailEnd type="triangle"/>
          </a:ln>
        </p:spPr>
        <p:txBody>
          <a:bodyPr/>
          <a:lstStyle/>
          <a:p>
            <a:pPr/>
          </a:p>
        </p:txBody>
      </p:sp>
      <p:sp>
        <p:nvSpPr>
          <p:cNvPr id="277" name="Tightly Coupled"/>
          <p:cNvSpPr txBox="1"/>
          <p:nvPr/>
        </p:nvSpPr>
        <p:spPr>
          <a:xfrm>
            <a:off x="8704346" y="11391440"/>
            <a:ext cx="7217292" cy="1376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8000">
                <a:solidFill>
                  <a:srgbClr val="C00000"/>
                </a:solidFill>
              </a:defRPr>
            </a:lvl1pPr>
          </a:lstStyle>
          <a:p>
            <a:pPr/>
            <a:r>
              <a:t>Tightly Coupled</a:t>
            </a:r>
          </a:p>
        </p:txBody>
      </p:sp>
      <p:pic>
        <p:nvPicPr>
          <p:cNvPr id="278"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grpSp>
        <p:nvGrpSpPr>
          <p:cNvPr id="281" name="Group"/>
          <p:cNvGrpSpPr/>
          <p:nvPr/>
        </p:nvGrpSpPr>
        <p:grpSpPr>
          <a:xfrm>
            <a:off x="4933724" y="4252512"/>
            <a:ext cx="4230476" cy="1476261"/>
            <a:chOff x="0" y="0"/>
            <a:chExt cx="4230475" cy="1476259"/>
          </a:xfrm>
        </p:grpSpPr>
        <p:sp>
          <p:nvSpPr>
            <p:cNvPr id="27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80"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284" name="Group"/>
          <p:cNvGrpSpPr/>
          <p:nvPr/>
        </p:nvGrpSpPr>
        <p:grpSpPr>
          <a:xfrm>
            <a:off x="10008827" y="4252512"/>
            <a:ext cx="4230477" cy="1476261"/>
            <a:chOff x="0" y="0"/>
            <a:chExt cx="4230475" cy="1476259"/>
          </a:xfrm>
        </p:grpSpPr>
        <p:sp>
          <p:nvSpPr>
            <p:cNvPr id="28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83"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287" name="Group"/>
          <p:cNvGrpSpPr/>
          <p:nvPr/>
        </p:nvGrpSpPr>
        <p:grpSpPr>
          <a:xfrm>
            <a:off x="15083932" y="4252512"/>
            <a:ext cx="4230476" cy="1476261"/>
            <a:chOff x="0" y="0"/>
            <a:chExt cx="4230475" cy="1476259"/>
          </a:xfrm>
        </p:grpSpPr>
        <p:sp>
          <p:nvSpPr>
            <p:cNvPr id="28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86"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290" name="Group"/>
          <p:cNvGrpSpPr/>
          <p:nvPr/>
        </p:nvGrpSpPr>
        <p:grpSpPr>
          <a:xfrm>
            <a:off x="4933724" y="9177049"/>
            <a:ext cx="4230476" cy="1476261"/>
            <a:chOff x="0" y="0"/>
            <a:chExt cx="4230475" cy="1476259"/>
          </a:xfrm>
        </p:grpSpPr>
        <p:sp>
          <p:nvSpPr>
            <p:cNvPr id="28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89"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293" name="Group"/>
          <p:cNvGrpSpPr/>
          <p:nvPr/>
        </p:nvGrpSpPr>
        <p:grpSpPr>
          <a:xfrm>
            <a:off x="10008827" y="9177049"/>
            <a:ext cx="4230477" cy="1476261"/>
            <a:chOff x="0" y="0"/>
            <a:chExt cx="4230475" cy="1476259"/>
          </a:xfrm>
        </p:grpSpPr>
        <p:sp>
          <p:nvSpPr>
            <p:cNvPr id="29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92"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296" name="Group"/>
          <p:cNvGrpSpPr/>
          <p:nvPr/>
        </p:nvGrpSpPr>
        <p:grpSpPr>
          <a:xfrm>
            <a:off x="15083932" y="9177049"/>
            <a:ext cx="4230476" cy="1476261"/>
            <a:chOff x="0" y="0"/>
            <a:chExt cx="4230475" cy="1476259"/>
          </a:xfrm>
        </p:grpSpPr>
        <p:sp>
          <p:nvSpPr>
            <p:cNvPr id="29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95"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Warehouse</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04"/>
                                        </p:tgtEl>
                                        <p:attrNameLst>
                                          <p:attrName>style.visibility</p:attrName>
                                        </p:attrNameLst>
                                      </p:cBhvr>
                                      <p:to>
                                        <p:strVal val="visible"/>
                                      </p:to>
                                    </p:set>
                                    <p:animEffect filter="dissolve" transition="in">
                                      <p:cBhvr>
                                        <p:cTn id="7" dur="1000"/>
                                        <p:tgtEl>
                                          <p:spTgt spid="304"/>
                                        </p:tgtEl>
                                      </p:cBhvr>
                                    </p:animEffect>
                                  </p:childTnLst>
                                </p:cTn>
                              </p:par>
                            </p:childTnLst>
                          </p:cTn>
                        </p:par>
                        <p:par>
                          <p:cTn id="8" fill="hold">
                            <p:stCondLst>
                              <p:cond delay="1000"/>
                            </p:stCondLst>
                            <p:childTnLst>
                              <p:par>
                                <p:cTn id="9" presetClass="entr" nodeType="afterEffect" presetID="9" grpId="2" fill="hold">
                                  <p:stCondLst>
                                    <p:cond delay="500"/>
                                  </p:stCondLst>
                                  <p:iterate type="el" backwards="0">
                                    <p:tmAbs val="0"/>
                                  </p:iterate>
                                  <p:childTnLst>
                                    <p:set>
                                      <p:cBhvr>
                                        <p:cTn id="10" fill="hold"/>
                                        <p:tgtEl>
                                          <p:spTgt spid="268"/>
                                        </p:tgtEl>
                                        <p:attrNameLst>
                                          <p:attrName>style.visibility</p:attrName>
                                        </p:attrNameLst>
                                      </p:cBhvr>
                                      <p:to>
                                        <p:strVal val="visible"/>
                                      </p:to>
                                    </p:set>
                                    <p:animEffect filter="dissolve" transition="in">
                                      <p:cBhvr>
                                        <p:cTn id="11" dur="1000"/>
                                        <p:tgtEl>
                                          <p:spTgt spid="268"/>
                                        </p:tgtEl>
                                      </p:cBhvr>
                                    </p:animEffect>
                                  </p:childTnLst>
                                </p:cTn>
                              </p:par>
                            </p:childTnLst>
                          </p:cTn>
                        </p:par>
                        <p:par>
                          <p:cTn id="12" fill="hold">
                            <p:stCondLst>
                              <p:cond delay="2500"/>
                            </p:stCondLst>
                            <p:childTnLst>
                              <p:par>
                                <p:cTn id="13" presetClass="entr" nodeType="afterEffect" presetID="9" grpId="3" fill="hold">
                                  <p:stCondLst>
                                    <p:cond delay="500"/>
                                  </p:stCondLst>
                                  <p:iterate type="el" backwards="0">
                                    <p:tmAbs val="0"/>
                                  </p:iterate>
                                  <p:childTnLst>
                                    <p:set>
                                      <p:cBhvr>
                                        <p:cTn id="14" fill="hold"/>
                                        <p:tgtEl>
                                          <p:spTgt spid="300"/>
                                        </p:tgtEl>
                                        <p:attrNameLst>
                                          <p:attrName>style.visibility</p:attrName>
                                        </p:attrNameLst>
                                      </p:cBhvr>
                                      <p:to>
                                        <p:strVal val="visible"/>
                                      </p:to>
                                    </p:set>
                                    <p:animEffect filter="dissolve" transition="in">
                                      <p:cBhvr>
                                        <p:cTn id="15" dur="1000"/>
                                        <p:tgtEl>
                                          <p:spTgt spid="300"/>
                                        </p:tgtEl>
                                      </p:cBhvr>
                                    </p:animEffect>
                                  </p:childTnLst>
                                </p:cTn>
                              </p:par>
                            </p:childTnLst>
                          </p:cTn>
                        </p:par>
                        <p:par>
                          <p:cTn id="16" fill="hold">
                            <p:stCondLst>
                              <p:cond delay="4000"/>
                            </p:stCondLst>
                            <p:childTnLst>
                              <p:par>
                                <p:cTn id="17" presetClass="entr" nodeType="afterEffect" presetID="9" grpId="4" fill="hold">
                                  <p:stCondLst>
                                    <p:cond delay="500"/>
                                  </p:stCondLst>
                                  <p:iterate type="el" backwards="0">
                                    <p:tmAbs val="0"/>
                                  </p:iterate>
                                  <p:childTnLst>
                                    <p:set>
                                      <p:cBhvr>
                                        <p:cTn id="18" fill="hold"/>
                                        <p:tgtEl>
                                          <p:spTgt spid="301"/>
                                        </p:tgtEl>
                                        <p:attrNameLst>
                                          <p:attrName>style.visibility</p:attrName>
                                        </p:attrNameLst>
                                      </p:cBhvr>
                                      <p:to>
                                        <p:strVal val="visible"/>
                                      </p:to>
                                    </p:set>
                                    <p:animEffect filter="dissolve" transition="in">
                                      <p:cBhvr>
                                        <p:cTn id="19" dur="1000"/>
                                        <p:tgtEl>
                                          <p:spTgt spid="301"/>
                                        </p:tgtEl>
                                      </p:cBhvr>
                                    </p:animEffect>
                                  </p:childTnLst>
                                </p:cTn>
                              </p:par>
                            </p:childTnLst>
                          </p:cTn>
                        </p:par>
                        <p:par>
                          <p:cTn id="20" fill="hold">
                            <p:stCondLst>
                              <p:cond delay="5500"/>
                            </p:stCondLst>
                            <p:childTnLst>
                              <p:par>
                                <p:cTn id="21" presetClass="entr" nodeType="afterEffect" presetID="9" grpId="5" fill="hold">
                                  <p:stCondLst>
                                    <p:cond delay="500"/>
                                  </p:stCondLst>
                                  <p:iterate type="el" backwards="0">
                                    <p:tmAbs val="0"/>
                                  </p:iterate>
                                  <p:childTnLst>
                                    <p:set>
                                      <p:cBhvr>
                                        <p:cTn id="22" fill="hold"/>
                                        <p:tgtEl>
                                          <p:spTgt spid="305"/>
                                        </p:tgtEl>
                                        <p:attrNameLst>
                                          <p:attrName>style.visibility</p:attrName>
                                        </p:attrNameLst>
                                      </p:cBhvr>
                                      <p:to>
                                        <p:strVal val="visible"/>
                                      </p:to>
                                    </p:set>
                                    <p:animEffect filter="dissolve" transition="in">
                                      <p:cBhvr>
                                        <p:cTn id="23" dur="1000"/>
                                        <p:tgtEl>
                                          <p:spTgt spid="305"/>
                                        </p:tgtEl>
                                      </p:cBhvr>
                                    </p:animEffect>
                                  </p:childTnLst>
                                </p:cTn>
                              </p:par>
                            </p:childTnLst>
                          </p:cTn>
                        </p:par>
                        <p:par>
                          <p:cTn id="24" fill="hold">
                            <p:stCondLst>
                              <p:cond delay="7000"/>
                            </p:stCondLst>
                            <p:childTnLst>
                              <p:par>
                                <p:cTn id="25" presetClass="entr" nodeType="afterEffect" presetID="9" grpId="6" fill="hold">
                                  <p:stCondLst>
                                    <p:cond delay="500"/>
                                  </p:stCondLst>
                                  <p:iterate type="el" backwards="0">
                                    <p:tmAbs val="0"/>
                                  </p:iterate>
                                  <p:childTnLst>
                                    <p:set>
                                      <p:cBhvr>
                                        <p:cTn id="26" fill="hold"/>
                                        <p:tgtEl>
                                          <p:spTgt spid="303"/>
                                        </p:tgtEl>
                                        <p:attrNameLst>
                                          <p:attrName>style.visibility</p:attrName>
                                        </p:attrNameLst>
                                      </p:cBhvr>
                                      <p:to>
                                        <p:strVal val="visible"/>
                                      </p:to>
                                    </p:set>
                                    <p:animEffect filter="dissolve" transition="in">
                                      <p:cBhvr>
                                        <p:cTn id="27" dur="1000"/>
                                        <p:tgtEl>
                                          <p:spTgt spid="303"/>
                                        </p:tgtEl>
                                      </p:cBhvr>
                                    </p:animEffect>
                                  </p:childTnLst>
                                </p:cTn>
                              </p:par>
                            </p:childTnLst>
                          </p:cTn>
                        </p:par>
                        <p:par>
                          <p:cTn id="28" fill="hold">
                            <p:stCondLst>
                              <p:cond delay="8500"/>
                            </p:stCondLst>
                            <p:childTnLst>
                              <p:par>
                                <p:cTn id="29" presetClass="entr" nodeType="afterEffect" presetID="9" grpId="7" fill="hold">
                                  <p:stCondLst>
                                    <p:cond delay="500"/>
                                  </p:stCondLst>
                                  <p:iterate type="el" backwards="0">
                                    <p:tmAbs val="0"/>
                                  </p:iterate>
                                  <p:childTnLst>
                                    <p:set>
                                      <p:cBhvr>
                                        <p:cTn id="30" fill="hold"/>
                                        <p:tgtEl>
                                          <p:spTgt spid="297"/>
                                        </p:tgtEl>
                                        <p:attrNameLst>
                                          <p:attrName>style.visibility</p:attrName>
                                        </p:attrNameLst>
                                      </p:cBhvr>
                                      <p:to>
                                        <p:strVal val="visible"/>
                                      </p:to>
                                    </p:set>
                                    <p:animEffect filter="dissolve" transition="in">
                                      <p:cBhvr>
                                        <p:cTn id="31" dur="1000"/>
                                        <p:tgtEl>
                                          <p:spTgt spid="297"/>
                                        </p:tgtEl>
                                      </p:cBhvr>
                                    </p:animEffect>
                                  </p:childTnLst>
                                </p:cTn>
                              </p:par>
                            </p:childTnLst>
                          </p:cTn>
                        </p:par>
                        <p:par>
                          <p:cTn id="32" fill="hold">
                            <p:stCondLst>
                              <p:cond delay="10000"/>
                            </p:stCondLst>
                            <p:childTnLst>
                              <p:par>
                                <p:cTn id="33" presetClass="entr" nodeType="afterEffect" presetID="9" grpId="8" fill="hold">
                                  <p:stCondLst>
                                    <p:cond delay="500"/>
                                  </p:stCondLst>
                                  <p:iterate type="el" backwards="0">
                                    <p:tmAbs val="0"/>
                                  </p:iterate>
                                  <p:childTnLst>
                                    <p:set>
                                      <p:cBhvr>
                                        <p:cTn id="34" fill="hold"/>
                                        <p:tgtEl>
                                          <p:spTgt spid="298"/>
                                        </p:tgtEl>
                                        <p:attrNameLst>
                                          <p:attrName>style.visibility</p:attrName>
                                        </p:attrNameLst>
                                      </p:cBhvr>
                                      <p:to>
                                        <p:strVal val="visible"/>
                                      </p:to>
                                    </p:set>
                                    <p:animEffect filter="dissolve" transition="in">
                                      <p:cBhvr>
                                        <p:cTn id="35" dur="1000"/>
                                        <p:tgtEl>
                                          <p:spTgt spid="298"/>
                                        </p:tgtEl>
                                      </p:cBhvr>
                                    </p:animEffect>
                                  </p:childTnLst>
                                </p:cTn>
                              </p:par>
                            </p:childTnLst>
                          </p:cTn>
                        </p:par>
                        <p:par>
                          <p:cTn id="36" fill="hold">
                            <p:stCondLst>
                              <p:cond delay="11500"/>
                            </p:stCondLst>
                            <p:childTnLst>
                              <p:par>
                                <p:cTn id="37" presetClass="entr" nodeType="afterEffect" presetID="9" grpId="9" fill="hold">
                                  <p:stCondLst>
                                    <p:cond delay="500"/>
                                  </p:stCondLst>
                                  <p:iterate type="el" backwards="0">
                                    <p:tmAbs val="0"/>
                                  </p:iterate>
                                  <p:childTnLst>
                                    <p:set>
                                      <p:cBhvr>
                                        <p:cTn id="38" fill="hold"/>
                                        <p:tgtEl>
                                          <p:spTgt spid="299"/>
                                        </p:tgtEl>
                                        <p:attrNameLst>
                                          <p:attrName>style.visibility</p:attrName>
                                        </p:attrNameLst>
                                      </p:cBhvr>
                                      <p:to>
                                        <p:strVal val="visible"/>
                                      </p:to>
                                    </p:set>
                                    <p:animEffect filter="dissolve" transition="in">
                                      <p:cBhvr>
                                        <p:cTn id="39" dur="1000"/>
                                        <p:tgtEl>
                                          <p:spTgt spid="299"/>
                                        </p:tgtEl>
                                      </p:cBhvr>
                                    </p:animEffect>
                                  </p:childTnLst>
                                </p:cTn>
                              </p:par>
                            </p:childTnLst>
                          </p:cTn>
                        </p:par>
                        <p:par>
                          <p:cTn id="40" fill="hold">
                            <p:stCondLst>
                              <p:cond delay="13000"/>
                            </p:stCondLst>
                            <p:childTnLst>
                              <p:par>
                                <p:cTn id="41" presetClass="entr" nodeType="afterEffect" presetID="9" grpId="10" fill="hold">
                                  <p:stCondLst>
                                    <p:cond delay="500"/>
                                  </p:stCondLst>
                                  <p:iterate type="el" backwards="0">
                                    <p:tmAbs val="0"/>
                                  </p:iterate>
                                  <p:childTnLst>
                                    <p:set>
                                      <p:cBhvr>
                                        <p:cTn id="42" fill="hold"/>
                                        <p:tgtEl>
                                          <p:spTgt spid="302"/>
                                        </p:tgtEl>
                                        <p:attrNameLst>
                                          <p:attrName>style.visibility</p:attrName>
                                        </p:attrNameLst>
                                      </p:cBhvr>
                                      <p:to>
                                        <p:strVal val="visible"/>
                                      </p:to>
                                    </p:set>
                                    <p:animEffect filter="dissolve" transition="in">
                                      <p:cBhvr>
                                        <p:cTn id="43" dur="1000"/>
                                        <p:tgtEl>
                                          <p:spTgt spid="302"/>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ID="10" grpId="11" fill="hold">
                                  <p:stCondLst>
                                    <p:cond delay="0"/>
                                  </p:stCondLst>
                                  <p:iterate type="el" backwards="0">
                                    <p:tmAbs val="0"/>
                                  </p:iterate>
                                  <p:childTnLst>
                                    <p:set>
                                      <p:cBhvr>
                                        <p:cTn id="47" fill="hold"/>
                                        <p:tgtEl>
                                          <p:spTgt spid="277"/>
                                        </p:tgtEl>
                                        <p:attrNameLst>
                                          <p:attrName>style.visibility</p:attrName>
                                        </p:attrNameLst>
                                      </p:cBhvr>
                                      <p:to>
                                        <p:strVal val="visible"/>
                                      </p:to>
                                    </p:set>
                                    <p:animEffect filter="fade" transition="in">
                                      <p:cBhvr>
                                        <p:cTn id="48"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5"/>
      <p:bldP build="whole" bldLvl="1" animBg="1" rev="0" advAuto="0" spid="303" grpId="6"/>
      <p:bldP build="whole" bldLvl="1" animBg="1" rev="0" advAuto="0" spid="298" grpId="8"/>
      <p:bldP build="whole" bldLvl="1" animBg="1" rev="0" advAuto="0" spid="297" grpId="7"/>
      <p:bldP build="whole" bldLvl="1" animBg="1" rev="0" advAuto="0" spid="299" grpId="9"/>
      <p:bldP build="whole" bldLvl="1" animBg="1" rev="0" advAuto="0" spid="302" grpId="10"/>
      <p:bldP build="whole" bldLvl="1" animBg="1" rev="0" advAuto="0" spid="277" grpId="11"/>
      <p:bldP build="whole" bldLvl="1" animBg="1" rev="0" advAuto="0" spid="300" grpId="3"/>
      <p:bldP build="whole" bldLvl="1" animBg="1" rev="0" advAuto="0" spid="268" grpId="2"/>
      <p:bldP build="whole" bldLvl="1" animBg="1" rev="0" advAuto="0" spid="304" grpId="1"/>
      <p:bldP build="whole" bldLvl="1" animBg="1" rev="0" advAuto="0" spid="301"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OA with Enterprise Service Bus"/>
          <p:cNvSpPr txBox="1"/>
          <p:nvPr>
            <p:ph type="title"/>
          </p:nvPr>
        </p:nvSpPr>
        <p:spPr>
          <a:prstGeom prst="rect">
            <a:avLst/>
          </a:prstGeom>
        </p:spPr>
        <p:txBody>
          <a:bodyPr/>
          <a:lstStyle/>
          <a:p>
            <a:pPr/>
            <a:r>
              <a:t>SOA with Enterprise Service Bus</a:t>
            </a:r>
          </a:p>
        </p:txBody>
      </p:sp>
      <p:grpSp>
        <p:nvGrpSpPr>
          <p:cNvPr id="312" name="Group"/>
          <p:cNvGrpSpPr/>
          <p:nvPr/>
        </p:nvGrpSpPr>
        <p:grpSpPr>
          <a:xfrm>
            <a:off x="4933724" y="4252512"/>
            <a:ext cx="4230476" cy="1476261"/>
            <a:chOff x="0" y="0"/>
            <a:chExt cx="4230475" cy="1476259"/>
          </a:xfrm>
        </p:grpSpPr>
        <p:sp>
          <p:nvSpPr>
            <p:cNvPr id="31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11"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315" name="Group"/>
          <p:cNvGrpSpPr/>
          <p:nvPr/>
        </p:nvGrpSpPr>
        <p:grpSpPr>
          <a:xfrm>
            <a:off x="10008827" y="4252512"/>
            <a:ext cx="4230477" cy="1476261"/>
            <a:chOff x="0" y="0"/>
            <a:chExt cx="4230475" cy="1476259"/>
          </a:xfrm>
        </p:grpSpPr>
        <p:sp>
          <p:nvSpPr>
            <p:cNvPr id="31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14"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318" name="Group"/>
          <p:cNvGrpSpPr/>
          <p:nvPr/>
        </p:nvGrpSpPr>
        <p:grpSpPr>
          <a:xfrm>
            <a:off x="15083932" y="4252512"/>
            <a:ext cx="4230476" cy="1476261"/>
            <a:chOff x="0" y="0"/>
            <a:chExt cx="4230475" cy="1476259"/>
          </a:xfrm>
        </p:grpSpPr>
        <p:sp>
          <p:nvSpPr>
            <p:cNvPr id="31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17"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321" name="Group"/>
          <p:cNvGrpSpPr/>
          <p:nvPr/>
        </p:nvGrpSpPr>
        <p:grpSpPr>
          <a:xfrm>
            <a:off x="4933724" y="9177049"/>
            <a:ext cx="4230476" cy="1476261"/>
            <a:chOff x="0" y="0"/>
            <a:chExt cx="4230475" cy="1476259"/>
          </a:xfrm>
        </p:grpSpPr>
        <p:sp>
          <p:nvSpPr>
            <p:cNvPr id="31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20"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324" name="Group"/>
          <p:cNvGrpSpPr/>
          <p:nvPr/>
        </p:nvGrpSpPr>
        <p:grpSpPr>
          <a:xfrm>
            <a:off x="10008827" y="9177049"/>
            <a:ext cx="4230477" cy="1476261"/>
            <a:chOff x="0" y="0"/>
            <a:chExt cx="4230475" cy="1476259"/>
          </a:xfrm>
        </p:grpSpPr>
        <p:sp>
          <p:nvSpPr>
            <p:cNvPr id="32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23"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327" name="Group"/>
          <p:cNvGrpSpPr/>
          <p:nvPr/>
        </p:nvGrpSpPr>
        <p:grpSpPr>
          <a:xfrm>
            <a:off x="15083932" y="9177049"/>
            <a:ext cx="4230476" cy="1476261"/>
            <a:chOff x="0" y="0"/>
            <a:chExt cx="4230475" cy="1476259"/>
          </a:xfrm>
        </p:grpSpPr>
        <p:sp>
          <p:nvSpPr>
            <p:cNvPr id="32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26"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Warehouse</a:t>
              </a:r>
            </a:p>
          </p:txBody>
        </p:sp>
      </p:grpSp>
      <p:sp>
        <p:nvSpPr>
          <p:cNvPr id="328" name="Line"/>
          <p:cNvSpPr/>
          <p:nvPr/>
        </p:nvSpPr>
        <p:spPr>
          <a:xfrm flipH="1">
            <a:off x="7047569" y="5728772"/>
            <a:ext cx="1393" cy="1389961"/>
          </a:xfrm>
          <a:prstGeom prst="line">
            <a:avLst/>
          </a:prstGeom>
          <a:ln w="101600">
            <a:solidFill>
              <a:srgbClr val="000000"/>
            </a:solidFill>
            <a:miter/>
            <a:headEnd type="triangle"/>
            <a:tailEnd type="triangle"/>
          </a:ln>
        </p:spPr>
        <p:txBody>
          <a:bodyPr tIns="91439" bIns="91439"/>
          <a:lstStyle/>
          <a:p>
            <a:pPr/>
          </a:p>
        </p:txBody>
      </p:sp>
      <p:sp>
        <p:nvSpPr>
          <p:cNvPr id="329" name="STILL Tightly Coupled"/>
          <p:cNvSpPr txBox="1"/>
          <p:nvPr/>
        </p:nvSpPr>
        <p:spPr>
          <a:xfrm>
            <a:off x="7611578" y="11438146"/>
            <a:ext cx="10027663" cy="1376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8000">
                <a:solidFill>
                  <a:srgbClr val="C00000"/>
                </a:solidFill>
              </a:defRPr>
            </a:lvl1pPr>
          </a:lstStyle>
          <a:p>
            <a:pPr/>
            <a:r>
              <a:t>STILL Tightly Coupled</a:t>
            </a:r>
          </a:p>
        </p:txBody>
      </p:sp>
      <p:grpSp>
        <p:nvGrpSpPr>
          <p:cNvPr id="332" name="Group"/>
          <p:cNvGrpSpPr/>
          <p:nvPr/>
        </p:nvGrpSpPr>
        <p:grpSpPr>
          <a:xfrm>
            <a:off x="4933724" y="7051621"/>
            <a:ext cx="14380684" cy="716281"/>
            <a:chOff x="0" y="0"/>
            <a:chExt cx="14380683" cy="716280"/>
          </a:xfrm>
        </p:grpSpPr>
        <p:sp>
          <p:nvSpPr>
            <p:cNvPr id="33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331" name="Enterprise Service Bus"/>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Enterprise Service Bus</a:t>
              </a:r>
            </a:p>
          </p:txBody>
        </p:sp>
      </p:grpSp>
      <p:sp>
        <p:nvSpPr>
          <p:cNvPr id="333" name="Line"/>
          <p:cNvSpPr/>
          <p:nvPr/>
        </p:nvSpPr>
        <p:spPr>
          <a:xfrm flipH="1">
            <a:off x="12122672" y="5771922"/>
            <a:ext cx="1392" cy="1389961"/>
          </a:xfrm>
          <a:prstGeom prst="line">
            <a:avLst/>
          </a:prstGeom>
          <a:ln w="101600">
            <a:solidFill>
              <a:srgbClr val="000000"/>
            </a:solidFill>
            <a:miter/>
            <a:headEnd type="triangle"/>
            <a:tailEnd type="triangle"/>
          </a:ln>
        </p:spPr>
        <p:txBody>
          <a:bodyPr tIns="91439" bIns="91439"/>
          <a:lstStyle/>
          <a:p>
            <a:pPr/>
          </a:p>
        </p:txBody>
      </p:sp>
      <p:sp>
        <p:nvSpPr>
          <p:cNvPr id="334" name="Line"/>
          <p:cNvSpPr/>
          <p:nvPr/>
        </p:nvSpPr>
        <p:spPr>
          <a:xfrm flipH="1">
            <a:off x="17197773" y="5642471"/>
            <a:ext cx="1393" cy="1389961"/>
          </a:xfrm>
          <a:prstGeom prst="line">
            <a:avLst/>
          </a:prstGeom>
          <a:ln w="101600">
            <a:solidFill>
              <a:srgbClr val="000000"/>
            </a:solidFill>
            <a:miter/>
            <a:headEnd type="triangle"/>
            <a:tailEnd type="triangle"/>
          </a:ln>
        </p:spPr>
        <p:txBody>
          <a:bodyPr tIns="91439" bIns="91439"/>
          <a:lstStyle/>
          <a:p>
            <a:pPr/>
          </a:p>
        </p:txBody>
      </p:sp>
      <p:sp>
        <p:nvSpPr>
          <p:cNvPr id="335" name="Line"/>
          <p:cNvSpPr/>
          <p:nvPr/>
        </p:nvSpPr>
        <p:spPr>
          <a:xfrm flipH="1">
            <a:off x="7046177" y="7743939"/>
            <a:ext cx="1393" cy="1389961"/>
          </a:xfrm>
          <a:prstGeom prst="line">
            <a:avLst/>
          </a:prstGeom>
          <a:ln w="101600">
            <a:solidFill>
              <a:srgbClr val="000000"/>
            </a:solidFill>
            <a:miter/>
            <a:headEnd type="triangle"/>
            <a:tailEnd type="triangle"/>
          </a:ln>
        </p:spPr>
        <p:txBody>
          <a:bodyPr tIns="91439" bIns="91439"/>
          <a:lstStyle/>
          <a:p>
            <a:pPr/>
          </a:p>
        </p:txBody>
      </p:sp>
      <p:sp>
        <p:nvSpPr>
          <p:cNvPr id="336" name="Line"/>
          <p:cNvSpPr/>
          <p:nvPr/>
        </p:nvSpPr>
        <p:spPr>
          <a:xfrm flipH="1">
            <a:off x="12122672" y="7786885"/>
            <a:ext cx="1392" cy="1389961"/>
          </a:xfrm>
          <a:prstGeom prst="line">
            <a:avLst/>
          </a:prstGeom>
          <a:ln w="101600">
            <a:solidFill>
              <a:srgbClr val="000000"/>
            </a:solidFill>
            <a:miter/>
            <a:headEnd type="triangle"/>
            <a:tailEnd type="triangle"/>
          </a:ln>
        </p:spPr>
        <p:txBody>
          <a:bodyPr tIns="91439" bIns="91439"/>
          <a:lstStyle/>
          <a:p>
            <a:pPr/>
          </a:p>
        </p:txBody>
      </p:sp>
      <p:sp>
        <p:nvSpPr>
          <p:cNvPr id="337" name="Line"/>
          <p:cNvSpPr/>
          <p:nvPr/>
        </p:nvSpPr>
        <p:spPr>
          <a:xfrm flipH="1">
            <a:off x="17196381" y="7657640"/>
            <a:ext cx="1392" cy="1389961"/>
          </a:xfrm>
          <a:prstGeom prst="line">
            <a:avLst/>
          </a:prstGeom>
          <a:ln w="101600">
            <a:solidFill>
              <a:srgbClr val="000000"/>
            </a:solidFill>
            <a:miter/>
            <a:headEnd type="triangle"/>
            <a:tailEnd type="triangle"/>
          </a:ln>
        </p:spPr>
        <p:txBody>
          <a:bodyPr tIns="91439" bIns="91439"/>
          <a:lstStyle/>
          <a:p>
            <a:pPr/>
          </a:p>
        </p:txBody>
      </p:sp>
      <p:pic>
        <p:nvPicPr>
          <p:cNvPr id="338"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8"/>
                                        </p:tgtEl>
                                        <p:attrNameLst>
                                          <p:attrName>style.visibility</p:attrName>
                                        </p:attrNameLst>
                                      </p:cBhvr>
                                      <p:to>
                                        <p:strVal val="visible"/>
                                      </p:to>
                                    </p:set>
                                    <p:animEffect filter="dissolve" transition="in">
                                      <p:cBhvr>
                                        <p:cTn id="7" dur="1000"/>
                                        <p:tgtEl>
                                          <p:spTgt spid="32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333"/>
                                        </p:tgtEl>
                                        <p:attrNameLst>
                                          <p:attrName>style.visibility</p:attrName>
                                        </p:attrNameLst>
                                      </p:cBhvr>
                                      <p:to>
                                        <p:strVal val="visible"/>
                                      </p:to>
                                    </p:set>
                                    <p:animEffect filter="dissolve" transition="in">
                                      <p:cBhvr>
                                        <p:cTn id="11" dur="1000"/>
                                        <p:tgtEl>
                                          <p:spTgt spid="333"/>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334"/>
                                        </p:tgtEl>
                                        <p:attrNameLst>
                                          <p:attrName>style.visibility</p:attrName>
                                        </p:attrNameLst>
                                      </p:cBhvr>
                                      <p:to>
                                        <p:strVal val="visible"/>
                                      </p:to>
                                    </p:set>
                                    <p:animEffect filter="dissolve" transition="in">
                                      <p:cBhvr>
                                        <p:cTn id="15" dur="1000"/>
                                        <p:tgtEl>
                                          <p:spTgt spid="334"/>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335"/>
                                        </p:tgtEl>
                                        <p:attrNameLst>
                                          <p:attrName>style.visibility</p:attrName>
                                        </p:attrNameLst>
                                      </p:cBhvr>
                                      <p:to>
                                        <p:strVal val="visible"/>
                                      </p:to>
                                    </p:set>
                                    <p:animEffect filter="dissolve" transition="in">
                                      <p:cBhvr>
                                        <p:cTn id="19" dur="1000"/>
                                        <p:tgtEl>
                                          <p:spTgt spid="335"/>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336"/>
                                        </p:tgtEl>
                                        <p:attrNameLst>
                                          <p:attrName>style.visibility</p:attrName>
                                        </p:attrNameLst>
                                      </p:cBhvr>
                                      <p:to>
                                        <p:strVal val="visible"/>
                                      </p:to>
                                    </p:set>
                                    <p:animEffect filter="dissolve" transition="in">
                                      <p:cBhvr>
                                        <p:cTn id="23" dur="1000"/>
                                        <p:tgtEl>
                                          <p:spTgt spid="336"/>
                                        </p:tgtEl>
                                      </p:cBhvr>
                                    </p:animEffect>
                                  </p:childTnLst>
                                </p:cTn>
                              </p:par>
                            </p:childTnLst>
                          </p:cTn>
                        </p:par>
                        <p:par>
                          <p:cTn id="24" fill="hold">
                            <p:stCondLst>
                              <p:cond delay="5000"/>
                            </p:stCondLst>
                            <p:childTnLst>
                              <p:par>
                                <p:cTn id="25" presetClass="entr" nodeType="afterEffect" presetID="9" grpId="6" fill="hold">
                                  <p:stCondLst>
                                    <p:cond delay="0"/>
                                  </p:stCondLst>
                                  <p:iterate type="el" backwards="0">
                                    <p:tmAbs val="0"/>
                                  </p:iterate>
                                  <p:childTnLst>
                                    <p:set>
                                      <p:cBhvr>
                                        <p:cTn id="26" fill="hold"/>
                                        <p:tgtEl>
                                          <p:spTgt spid="337"/>
                                        </p:tgtEl>
                                        <p:attrNameLst>
                                          <p:attrName>style.visibility</p:attrName>
                                        </p:attrNameLst>
                                      </p:cBhvr>
                                      <p:to>
                                        <p:strVal val="visible"/>
                                      </p:to>
                                    </p:set>
                                    <p:animEffect filter="dissolve" transition="in">
                                      <p:cBhvr>
                                        <p:cTn id="27" dur="1000"/>
                                        <p:tgtEl>
                                          <p:spTgt spid="337"/>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7" fill="hold">
                                  <p:stCondLst>
                                    <p:cond delay="0"/>
                                  </p:stCondLst>
                                  <p:iterate type="el" backwards="0">
                                    <p:tmAbs val="0"/>
                                  </p:iterate>
                                  <p:childTnLst>
                                    <p:set>
                                      <p:cBhvr>
                                        <p:cTn id="31" fill="hold"/>
                                        <p:tgtEl>
                                          <p:spTgt spid="329"/>
                                        </p:tgtEl>
                                        <p:attrNameLst>
                                          <p:attrName>style.visibility</p:attrName>
                                        </p:attrNameLst>
                                      </p:cBhvr>
                                      <p:to>
                                        <p:strVal val="visible"/>
                                      </p:to>
                                    </p:set>
                                    <p:animEffect filter="fade" transition="in">
                                      <p:cBhvr>
                                        <p:cTn id="32"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4"/>
      <p:bldP build="whole" bldLvl="1" animBg="1" rev="0" advAuto="0" spid="336" grpId="5"/>
      <p:bldP build="whole" bldLvl="1" animBg="1" rev="0" advAuto="0" spid="337" grpId="6"/>
      <p:bldP build="whole" bldLvl="1" animBg="1" rev="0" advAuto="0" spid="329" grpId="7"/>
      <p:bldP build="whole" bldLvl="1" animBg="1" rev="0" advAuto="0" spid="333" grpId="2"/>
      <p:bldP build="whole" bldLvl="1" animBg="1" rev="0" advAuto="0" spid="334" grpId="3"/>
      <p:bldP build="whole" bldLvl="1" animBg="1" rev="0" advAuto="0" spid="32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Role of the ESB still has its place — now in the form of a modern scalable message queue”"/>
          <p:cNvSpPr txBox="1"/>
          <p:nvPr/>
        </p:nvSpPr>
        <p:spPr>
          <a:xfrm>
            <a:off x="2654248" y="6080759"/>
            <a:ext cx="19075504" cy="25006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ctr">
              <a:lnSpc>
                <a:spcPct val="150000"/>
              </a:lnSpc>
              <a:defRPr sz="6200"/>
            </a:lvl1pPr>
          </a:lstStyle>
          <a:p>
            <a:pPr/>
            <a:r>
              <a:t>“The Role of the ESB still has its place — now in the form of a modern scalable message queue”</a:t>
            </a:r>
          </a:p>
        </p:txBody>
      </p:sp>
      <p:sp>
        <p:nvSpPr>
          <p:cNvPr id="343" name="Source: Reactive Micoservices Architecture (Design Principles for Distributed Systems p. 34…"/>
          <p:cNvSpPr txBox="1"/>
          <p:nvPr/>
        </p:nvSpPr>
        <p:spPr>
          <a:xfrm>
            <a:off x="5153078" y="12255409"/>
            <a:ext cx="19075503" cy="12496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Source: </a:t>
            </a:r>
            <a:r>
              <a:rPr u="sng"/>
              <a:t>Reactive Micoservices Architecture (Design Principles for Distributed</a:t>
            </a:r>
            <a:r>
              <a:t> Systems p. 34</a:t>
            </a:r>
          </a:p>
          <a:p>
            <a:pPr/>
            <a:r>
              <a:t>Jonas Bonér</a:t>
            </a:r>
          </a:p>
        </p:txBody>
      </p:sp>
      <p:pic>
        <p:nvPicPr>
          <p:cNvPr id="344" name="image4.png" descr="image4.png"/>
          <p:cNvPicPr>
            <a:picLocks noChangeAspect="1"/>
          </p:cNvPicPr>
          <p:nvPr/>
        </p:nvPicPr>
        <p:blipFill>
          <a:blip r:embed="rId2">
            <a:extLst/>
          </a:blip>
          <a:stretch>
            <a:fillRect/>
          </a:stretch>
        </p:blipFill>
        <p:spPr>
          <a:xfrm>
            <a:off x="20140248" y="135722"/>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Progressively Smaller Boxes.pdf" descr="Progressively Smaller Boxes.pdf"/>
          <p:cNvPicPr>
            <a:picLocks noChangeAspect="1"/>
          </p:cNvPicPr>
          <p:nvPr/>
        </p:nvPicPr>
        <p:blipFill>
          <a:blip r:embed="rId3">
            <a:extLst/>
          </a:blip>
          <a:stretch>
            <a:fillRect/>
          </a:stretch>
        </p:blipFill>
        <p:spPr>
          <a:xfrm>
            <a:off x="1928614" y="-1072799"/>
            <a:ext cx="20526772" cy="15861598"/>
          </a:xfrm>
          <a:prstGeom prst="rect">
            <a:avLst/>
          </a:prstGeom>
          <a:ln w="12700">
            <a:miter lim="400000"/>
          </a:ln>
        </p:spPr>
      </p:pic>
      <p:pic>
        <p:nvPicPr>
          <p:cNvPr id="347" name="image4.png" descr="image4.png"/>
          <p:cNvPicPr>
            <a:picLocks noChangeAspect="1"/>
          </p:cNvPicPr>
          <p:nvPr/>
        </p:nvPicPr>
        <p:blipFill>
          <a:blip r:embed="rId4">
            <a:extLst/>
          </a:blip>
          <a:stretch>
            <a:fillRect/>
          </a:stretch>
        </p:blipFill>
        <p:spPr>
          <a:xfrm rot="16200000">
            <a:off x="-1352599" y="1793226"/>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What are Microservices"/>
          <p:cNvSpPr txBox="1"/>
          <p:nvPr>
            <p:ph type="title"/>
          </p:nvPr>
        </p:nvSpPr>
        <p:spPr>
          <a:prstGeom prst="rect">
            <a:avLst/>
          </a:prstGeom>
        </p:spPr>
        <p:txBody>
          <a:bodyPr/>
          <a:lstStyle/>
          <a:p>
            <a:pPr/>
            <a:r>
              <a:t>What are Microservices</a:t>
            </a:r>
          </a:p>
        </p:txBody>
      </p:sp>
      <p:sp>
        <p:nvSpPr>
          <p:cNvPr id="352" name="Independently testable/deployable…"/>
          <p:cNvSpPr txBox="1"/>
          <p:nvPr>
            <p:ph type="body" idx="1"/>
          </p:nvPr>
        </p:nvSpPr>
        <p:spPr>
          <a:prstGeom prst="rect">
            <a:avLst/>
          </a:prstGeom>
        </p:spPr>
        <p:txBody>
          <a:bodyPr/>
          <a:lstStyle/>
          <a:p>
            <a:pPr/>
            <a:r>
              <a:t>Independently testable/deployable</a:t>
            </a:r>
          </a:p>
          <a:p>
            <a:pPr/>
            <a:r>
              <a:t>Operate in isolation (loosely coupled)</a:t>
            </a:r>
          </a:p>
          <a:p>
            <a:pPr/>
            <a:r>
              <a:t>Maintains own state</a:t>
            </a:r>
          </a:p>
          <a:p>
            <a:pPr/>
            <a:r>
              <a:t>Asynchronous external interactions that favor message passing</a:t>
            </a:r>
          </a:p>
        </p:txBody>
      </p:sp>
      <p:pic>
        <p:nvPicPr>
          <p:cNvPr id="353" name="image4.png" descr="image4.png"/>
          <p:cNvPicPr>
            <a:picLocks noChangeAspect="1"/>
          </p:cNvPicPr>
          <p:nvPr/>
        </p:nvPicPr>
        <p:blipFill>
          <a:blip r:embed="rId3">
            <a:extLst/>
          </a:blip>
          <a:stretch>
            <a:fillRect/>
          </a:stretch>
        </p:blipFill>
        <p:spPr>
          <a:xfrm>
            <a:off x="19986082" y="124693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Important Early Decisions"/>
          <p:cNvSpPr txBox="1"/>
          <p:nvPr>
            <p:ph type="title"/>
          </p:nvPr>
        </p:nvSpPr>
        <p:spPr>
          <a:prstGeom prst="rect">
            <a:avLst/>
          </a:prstGeom>
        </p:spPr>
        <p:txBody>
          <a:bodyPr/>
          <a:lstStyle/>
          <a:p>
            <a:pPr/>
            <a:r>
              <a:t>Important Early Decisions</a:t>
            </a:r>
          </a:p>
        </p:txBody>
      </p:sp>
      <p:sp>
        <p:nvSpPr>
          <p:cNvPr id="358" name="Embrace Asynchronous Interactions…"/>
          <p:cNvSpPr txBox="1"/>
          <p:nvPr>
            <p:ph type="body" sz="half" idx="1"/>
          </p:nvPr>
        </p:nvSpPr>
        <p:spPr>
          <a:xfrm>
            <a:off x="1676400" y="3651250"/>
            <a:ext cx="15018808" cy="8702676"/>
          </a:xfrm>
          <a:prstGeom prst="rect">
            <a:avLst/>
          </a:prstGeom>
        </p:spPr>
        <p:txBody>
          <a:bodyPr/>
          <a:lstStyle/>
          <a:p>
            <a:pPr/>
            <a:r>
              <a:t>Embrace Asynchronous Interactions</a:t>
            </a:r>
          </a:p>
          <a:p>
            <a:pPr/>
            <a:r>
              <a:t>Communication Pattern</a:t>
            </a:r>
          </a:p>
          <a:p>
            <a:pPr/>
            <a:r>
              <a:t>Logging Infrastructure</a:t>
            </a:r>
          </a:p>
        </p:txBody>
      </p:sp>
      <p:pic>
        <p:nvPicPr>
          <p:cNvPr id="359"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7.tif" descr="image7.tif"/>
          <p:cNvPicPr>
            <a:picLocks noChangeAspect="1"/>
          </p:cNvPicPr>
          <p:nvPr/>
        </p:nvPicPr>
        <p:blipFill>
          <a:blip r:embed="rId3">
            <a:extLst/>
          </a:blip>
          <a:stretch>
            <a:fillRect/>
          </a:stretch>
        </p:blipFill>
        <p:spPr>
          <a:xfrm>
            <a:off x="4089400" y="0"/>
            <a:ext cx="16205200" cy="9118600"/>
          </a:xfrm>
          <a:prstGeom prst="rect">
            <a:avLst/>
          </a:prstGeom>
          <a:ln w="12700">
            <a:miter lim="400000"/>
          </a:ln>
        </p:spPr>
      </p:pic>
      <p:sp>
        <p:nvSpPr>
          <p:cNvPr id="364" name="The basic thesis of this article is that organizations which design systems (in the broad sense used here) are constrained to produce designs which are copies of the communication structures of these organizations.…"/>
          <p:cNvSpPr txBox="1"/>
          <p:nvPr/>
        </p:nvSpPr>
        <p:spPr>
          <a:xfrm>
            <a:off x="11105002" y="9118600"/>
            <a:ext cx="13278999" cy="4094480"/>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defRPr b="1" i="1">
                <a:latin typeface="Verdana"/>
                <a:ea typeface="Verdana"/>
                <a:cs typeface="Verdana"/>
                <a:sym typeface="Verdana"/>
              </a:defRPr>
            </a:pPr>
            <a:r>
              <a:t>The basic thesis of this article is that organizations which design systems (in the broad sense used here) are constrained to produce designs which are copies of the communication structures of these organizations. </a:t>
            </a:r>
          </a:p>
          <a:p>
            <a:pPr>
              <a:defRPr>
                <a:latin typeface="Verdana"/>
                <a:ea typeface="Verdana"/>
                <a:cs typeface="Verdana"/>
                <a:sym typeface="Verdana"/>
              </a:defRPr>
            </a:pPr>
          </a:p>
          <a:p>
            <a:pPr>
              <a:defRPr>
                <a:latin typeface="Verdana"/>
                <a:ea typeface="Verdana"/>
                <a:cs typeface="Verdana"/>
                <a:sym typeface="Verdana"/>
              </a:defRPr>
            </a:pPr>
            <a:r>
              <a:t>--- Melvin Conway</a:t>
            </a:r>
          </a:p>
        </p:txBody>
      </p:sp>
      <p:pic>
        <p:nvPicPr>
          <p:cNvPr id="365" name="image4.png" descr="image4.png"/>
          <p:cNvPicPr>
            <a:picLocks noChangeAspect="1"/>
          </p:cNvPicPr>
          <p:nvPr/>
        </p:nvPicPr>
        <p:blipFill>
          <a:blip r:embed="rId4">
            <a:extLst/>
          </a:blip>
          <a:stretch>
            <a:fillRect/>
          </a:stretch>
        </p:blipFill>
        <p:spPr>
          <a:xfrm>
            <a:off x="19986082" y="12494735"/>
            <a:ext cx="4216401" cy="965201"/>
          </a:xfrm>
          <a:prstGeom prst="rect">
            <a:avLst/>
          </a:prstGeom>
          <a:ln w="12700">
            <a:miter lim="400000"/>
          </a:ln>
        </p:spPr>
      </p:pic>
      <p:sp>
        <p:nvSpPr>
          <p:cNvPr id="366" name="Important Early Decisions"/>
          <p:cNvSpPr txBox="1"/>
          <p:nvPr>
            <p:ph type="title"/>
          </p:nvPr>
        </p:nvSpPr>
        <p:spPr>
          <a:xfrm>
            <a:off x="211818" y="12371316"/>
            <a:ext cx="10437775" cy="1212039"/>
          </a:xfrm>
          <a:prstGeom prst="rect">
            <a:avLst/>
          </a:prstGeom>
        </p:spPr>
        <p:txBody>
          <a:bodyPr/>
          <a:lstStyle>
            <a:lvl1pPr defTabSz="1408175">
              <a:defRPr sz="6775"/>
            </a:lvl1pPr>
          </a:lstStyle>
          <a:p>
            <a:pPr/>
            <a:r>
              <a:t>Important Early Decisions</a:t>
            </a:r>
          </a:p>
        </p:txBody>
      </p:sp>
      <p:sp>
        <p:nvSpPr>
          <p:cNvPr id="367" name="Embrace it"/>
          <p:cNvSpPr txBox="1"/>
          <p:nvPr/>
        </p:nvSpPr>
        <p:spPr>
          <a:xfrm>
            <a:off x="12347514" y="564450"/>
            <a:ext cx="6524199" cy="17195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10400">
                <a:solidFill>
                  <a:srgbClr val="FF2600"/>
                </a:solidFill>
                <a:latin typeface="Roboto Bold"/>
                <a:ea typeface="Roboto Bold"/>
                <a:cs typeface="Roboto Bold"/>
                <a:sym typeface="Roboto Bold"/>
              </a:defRPr>
            </a:lvl1pPr>
          </a:lstStyle>
          <a:p>
            <a:pPr/>
            <a:r>
              <a:t>Embrace it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4000"/>
                                  </p:stCondLst>
                                  <p:iterate type="el" backwards="0">
                                    <p:tmAbs val="0"/>
                                  </p:iterate>
                                  <p:childTnLst>
                                    <p:set>
                                      <p:cBhvr>
                                        <p:cTn id="6" fill="hold"/>
                                        <p:tgtEl>
                                          <p:spTgt spid="364"/>
                                        </p:tgtEl>
                                        <p:attrNameLst>
                                          <p:attrName>style.visibility</p:attrName>
                                        </p:attrNameLst>
                                      </p:cBhvr>
                                      <p:to>
                                        <p:strVal val="visible"/>
                                      </p:to>
                                    </p:set>
                                    <p:animEffect filter="fade" transition="in">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367"/>
                                        </p:tgtEl>
                                        <p:attrNameLst>
                                          <p:attrName>style.visibility</p:attrName>
                                        </p:attrNameLst>
                                      </p:cBhvr>
                                      <p:to>
                                        <p:strVal val="visible"/>
                                      </p:to>
                                    </p:set>
                                    <p:anim calcmode="lin" valueType="num">
                                      <p:cBhvr>
                                        <p:cTn id="12" dur="2500" fill="hold"/>
                                        <p:tgtEl>
                                          <p:spTgt spid="367"/>
                                        </p:tgtEl>
                                        <p:attrNameLst>
                                          <p:attrName>ppt_w</p:attrName>
                                        </p:attrNameLst>
                                      </p:cBhvr>
                                      <p:tavLst>
                                        <p:tav tm="0">
                                          <p:val>
                                            <p:fltVal val="0"/>
                                          </p:val>
                                        </p:tav>
                                        <p:tav tm="100000">
                                          <p:val>
                                            <p:strVal val="#ppt_w"/>
                                          </p:val>
                                        </p:tav>
                                      </p:tavLst>
                                    </p:anim>
                                    <p:anim calcmode="lin" valueType="num">
                                      <p:cBhvr>
                                        <p:cTn id="13" dur="2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1"/>
      <p:bldP build="whole" bldLvl="1" animBg="1" rev="0" advAuto="0" spid="367"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All Systems Go:…"/>
          <p:cNvSpPr txBox="1"/>
          <p:nvPr>
            <p:ph type="ctrTitle"/>
          </p:nvPr>
        </p:nvSpPr>
        <p:spPr>
          <a:xfrm>
            <a:off x="3048000" y="4297789"/>
            <a:ext cx="18288000" cy="5650340"/>
          </a:xfrm>
          <a:prstGeom prst="rect">
            <a:avLst/>
          </a:prstGeom>
        </p:spPr>
        <p:txBody>
          <a:bodyPr/>
          <a:lstStyle/>
          <a:p>
            <a:pPr defTabSz="1664208">
              <a:defRPr sz="10920"/>
            </a:pPr>
            <a:r>
              <a:t>All Systems Go:</a:t>
            </a:r>
          </a:p>
          <a:p>
            <a:pPr defTabSz="1664208">
              <a:defRPr sz="10920"/>
            </a:pPr>
            <a:r>
              <a:t>Event-Driven Architecture, Micro-Services, and the Cloud</a:t>
            </a:r>
          </a:p>
        </p:txBody>
      </p:sp>
      <p:sp>
        <p:nvSpPr>
          <p:cNvPr id="132" name="@ShawnWallace"/>
          <p:cNvSpPr txBox="1"/>
          <p:nvPr>
            <p:ph type="subTitle" sz="quarter" idx="1"/>
          </p:nvPr>
        </p:nvSpPr>
        <p:spPr>
          <a:xfrm>
            <a:off x="3048000" y="11485753"/>
            <a:ext cx="18288000" cy="2113391"/>
          </a:xfrm>
          <a:prstGeom prst="rect">
            <a:avLst/>
          </a:prstGeom>
        </p:spPr>
        <p:txBody>
          <a:bodyPr/>
          <a:lstStyle/>
          <a:p>
            <a:pPr/>
          </a:p>
          <a:p>
            <a:pPr/>
            <a:r>
              <a:t>@ShawnWallace</a:t>
            </a:r>
          </a:p>
        </p:txBody>
      </p:sp>
      <p:pic>
        <p:nvPicPr>
          <p:cNvPr id="133" name="image1.png" descr="image1.png"/>
          <p:cNvPicPr>
            <a:picLocks noChangeAspect="1"/>
          </p:cNvPicPr>
          <p:nvPr/>
        </p:nvPicPr>
        <p:blipFill>
          <a:blip r:embed="rId2">
            <a:extLst/>
          </a:blip>
          <a:stretch>
            <a:fillRect/>
          </a:stretch>
        </p:blipFill>
        <p:spPr>
          <a:xfrm>
            <a:off x="6519861" y="1554589"/>
            <a:ext cx="11344275" cy="27432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Be easy to test…"/>
          <p:cNvSpPr txBox="1"/>
          <p:nvPr>
            <p:ph type="title"/>
          </p:nvPr>
        </p:nvSpPr>
        <p:spPr>
          <a:prstGeom prst="rect">
            <a:avLst/>
          </a:prstGeom>
        </p:spPr>
        <p:txBody>
          <a:bodyPr/>
          <a:lstStyle/>
          <a:p>
            <a:pPr/>
            <a:r>
              <a:t>Be easy to test…</a:t>
            </a:r>
          </a:p>
        </p:txBody>
      </p:sp>
      <p:pic>
        <p:nvPicPr>
          <p:cNvPr id="372" name="image6.png" descr="image6.png"/>
          <p:cNvPicPr>
            <a:picLocks noChangeAspect="1"/>
          </p:cNvPicPr>
          <p:nvPr/>
        </p:nvPicPr>
        <p:blipFill>
          <a:blip r:embed="rId3">
            <a:extLst/>
          </a:blip>
          <a:stretch>
            <a:fillRect/>
          </a:stretch>
        </p:blipFill>
        <p:spPr>
          <a:xfrm>
            <a:off x="5821777" y="575301"/>
            <a:ext cx="12740446" cy="12565396"/>
          </a:xfrm>
          <a:prstGeom prst="rect">
            <a:avLst/>
          </a:prstGeom>
          <a:ln w="12700">
            <a:miter lim="400000"/>
          </a:ln>
        </p:spPr>
      </p:pic>
      <p:pic>
        <p:nvPicPr>
          <p:cNvPr id="373" name="image4.png" descr="image4.png"/>
          <p:cNvPicPr>
            <a:picLocks noChangeAspect="1"/>
          </p:cNvPicPr>
          <p:nvPr/>
        </p:nvPicPr>
        <p:blipFill>
          <a:blip r:embed="rId4">
            <a:extLst/>
          </a:blip>
          <a:stretch>
            <a:fillRect/>
          </a:stretch>
        </p:blipFill>
        <p:spPr>
          <a:xfrm>
            <a:off x="19986082" y="12494735"/>
            <a:ext cx="4216401" cy="965201"/>
          </a:xfrm>
          <a:prstGeom prst="rect">
            <a:avLst/>
          </a:prstGeom>
          <a:ln w="12700">
            <a:miter lim="400000"/>
          </a:ln>
        </p:spPr>
      </p:pic>
      <p:sp>
        <p:nvSpPr>
          <p:cNvPr id="374" name="Important Early Decisions"/>
          <p:cNvSpPr txBox="1"/>
          <p:nvPr/>
        </p:nvSpPr>
        <p:spPr>
          <a:xfrm>
            <a:off x="83346" y="12551178"/>
            <a:ext cx="10437775" cy="1212039"/>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defTabSz="1408175">
              <a:lnSpc>
                <a:spcPct val="90000"/>
              </a:lnSpc>
              <a:defRPr sz="6775">
                <a:latin typeface="Roboto Light"/>
                <a:ea typeface="Roboto Light"/>
                <a:cs typeface="Roboto Light"/>
                <a:sym typeface="Roboto Light"/>
              </a:defRPr>
            </a:lvl1pPr>
          </a:lstStyle>
          <a:p>
            <a:pPr/>
            <a:r>
              <a:t>Important Early Decisions</a:t>
            </a:r>
          </a:p>
        </p:txBody>
      </p:sp>
      <p:sp>
        <p:nvSpPr>
          <p:cNvPr id="375" name="…so that you do."/>
          <p:cNvSpPr txBox="1"/>
          <p:nvPr/>
        </p:nvSpPr>
        <p:spPr>
          <a:xfrm>
            <a:off x="14619827" y="3117162"/>
            <a:ext cx="9466104" cy="2651127"/>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a:lnSpc>
                <a:spcPct val="90000"/>
              </a:lnSpc>
              <a:defRPr sz="8800">
                <a:latin typeface="Roboto Light"/>
                <a:ea typeface="Roboto Light"/>
                <a:cs typeface="Roboto Light"/>
                <a:sym typeface="Roboto Light"/>
              </a:defRPr>
            </a:lvl1pPr>
          </a:lstStyle>
          <a:p>
            <a:pPr/>
            <a:r>
              <a:t>…so that you do.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75"/>
                                        </p:tgtEl>
                                        <p:attrNameLst>
                                          <p:attrName>style.visibility</p:attrName>
                                        </p:attrNameLst>
                                      </p:cBhvr>
                                      <p:to>
                                        <p:strVal val="visible"/>
                                      </p:to>
                                    </p:set>
                                    <p:anim calcmode="lin" valueType="num">
                                      <p:cBhvr>
                                        <p:cTn id="7" dur="2500" fill="hold"/>
                                        <p:tgtEl>
                                          <p:spTgt spid="375"/>
                                        </p:tgtEl>
                                        <p:attrNameLst>
                                          <p:attrName>ppt_w</p:attrName>
                                        </p:attrNameLst>
                                      </p:cBhvr>
                                      <p:tavLst>
                                        <p:tav tm="0">
                                          <p:val>
                                            <p:fltVal val="0"/>
                                          </p:val>
                                        </p:tav>
                                        <p:tav tm="100000">
                                          <p:val>
                                            <p:strVal val="#ppt_w"/>
                                          </p:val>
                                        </p:tav>
                                      </p:tavLst>
                                    </p:anim>
                                    <p:anim calcmode="lin" valueType="num">
                                      <p:cBhvr>
                                        <p:cTn id="8" dur="2500" fill="hold"/>
                                        <p:tgtEl>
                                          <p:spTgt spid="3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9" name="ReST is NOT your friend"/>
          <p:cNvSpPr txBox="1"/>
          <p:nvPr>
            <p:ph type="title"/>
          </p:nvPr>
        </p:nvSpPr>
        <p:spPr>
          <a:xfrm>
            <a:off x="4402576" y="4179093"/>
            <a:ext cx="15578849" cy="5357814"/>
          </a:xfrm>
          <a:prstGeom prst="rect">
            <a:avLst/>
          </a:prstGeom>
        </p:spPr>
        <p:txBody>
          <a:bodyPr/>
          <a:lstStyle/>
          <a:p>
            <a:pPr/>
            <a:r>
              <a:t>ReST is NOT your friend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Code Reuse is Overrated"/>
          <p:cNvSpPr txBox="1"/>
          <p:nvPr>
            <p:ph type="title"/>
          </p:nvPr>
        </p:nvSpPr>
        <p:spPr>
          <a:xfrm>
            <a:off x="3775771" y="4179093"/>
            <a:ext cx="16832458" cy="5357814"/>
          </a:xfrm>
          <a:prstGeom prst="rect">
            <a:avLst/>
          </a:prstGeom>
        </p:spPr>
        <p:txBody>
          <a:bodyPr/>
          <a:lstStyle/>
          <a:p>
            <a:pPr/>
            <a:r>
              <a:t>Code Reuse is Overrated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Don’t I need Transactions?"/>
          <p:cNvSpPr txBox="1"/>
          <p:nvPr>
            <p:ph type="title"/>
          </p:nvPr>
        </p:nvSpPr>
        <p:spPr>
          <a:xfrm>
            <a:off x="3006800" y="4179093"/>
            <a:ext cx="18370400" cy="5357814"/>
          </a:xfrm>
          <a:prstGeom prst="rect">
            <a:avLst/>
          </a:prstGeom>
        </p:spPr>
        <p:txBody>
          <a:bodyPr/>
          <a:lstStyle/>
          <a:p>
            <a:pPr/>
            <a:r>
              <a:t>Don’t I need Transactions?</a:t>
            </a:r>
          </a:p>
        </p:txBody>
      </p:sp>
      <p:pic>
        <p:nvPicPr>
          <p:cNvPr id="384" name="image4.png" descr="image4.png"/>
          <p:cNvPicPr>
            <a:picLocks noChangeAspect="1"/>
          </p:cNvPicPr>
          <p:nvPr/>
        </p:nvPicPr>
        <p:blipFill>
          <a:blip r:embed="rId2">
            <a:extLst/>
          </a:blip>
          <a:stretch>
            <a:fillRect/>
          </a:stretch>
        </p:blipFill>
        <p:spPr>
          <a:xfrm>
            <a:off x="19986082" y="12507435"/>
            <a:ext cx="4216401" cy="9652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ould Client Communication Still be Asynchronous?"/>
          <p:cNvSpPr txBox="1"/>
          <p:nvPr>
            <p:ph type="title"/>
          </p:nvPr>
        </p:nvSpPr>
        <p:spPr>
          <a:xfrm>
            <a:off x="1588158" y="4179093"/>
            <a:ext cx="21207684" cy="5357814"/>
          </a:xfrm>
          <a:prstGeom prst="rect">
            <a:avLst/>
          </a:prstGeom>
        </p:spPr>
        <p:txBody>
          <a:bodyPr/>
          <a:lstStyle/>
          <a:p>
            <a:pPr/>
            <a:r>
              <a:t>Should Client Communication Still be Asynchronous?</a:t>
            </a:r>
          </a:p>
        </p:txBody>
      </p:sp>
      <p:pic>
        <p:nvPicPr>
          <p:cNvPr id="387"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We have to think about our data differently"/>
          <p:cNvSpPr txBox="1"/>
          <p:nvPr>
            <p:ph type="title"/>
          </p:nvPr>
        </p:nvSpPr>
        <p:spPr>
          <a:xfrm>
            <a:off x="1588158" y="4179093"/>
            <a:ext cx="21207684" cy="5357814"/>
          </a:xfrm>
          <a:prstGeom prst="rect">
            <a:avLst/>
          </a:prstGeom>
        </p:spPr>
        <p:txBody>
          <a:bodyPr/>
          <a:lstStyle/>
          <a:p>
            <a:pPr/>
            <a:r>
              <a:t>We have to think about our data differently</a:t>
            </a:r>
          </a:p>
        </p:txBody>
      </p:sp>
      <p:pic>
        <p:nvPicPr>
          <p:cNvPr id="392"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We have to think about our data differently"/>
          <p:cNvSpPr txBox="1"/>
          <p:nvPr>
            <p:ph type="title"/>
          </p:nvPr>
        </p:nvSpPr>
        <p:spPr>
          <a:prstGeom prst="rect">
            <a:avLst/>
          </a:prstGeom>
        </p:spPr>
        <p:txBody>
          <a:bodyPr/>
          <a:lstStyle>
            <a:lvl1pPr algn="ctr" defTabSz="657225">
              <a:lnSpc>
                <a:spcPct val="100000"/>
              </a:lnSpc>
              <a:defRPr sz="9280">
                <a:latin typeface="Gill Sans"/>
                <a:ea typeface="Gill Sans"/>
                <a:cs typeface="Gill Sans"/>
                <a:sym typeface="Gill Sans"/>
              </a:defRPr>
            </a:lvl1pPr>
          </a:lstStyle>
          <a:p>
            <a:pPr/>
            <a:r>
              <a:t>We have to think about our data differently</a:t>
            </a:r>
          </a:p>
        </p:txBody>
      </p:sp>
      <p:sp>
        <p:nvSpPr>
          <p:cNvPr id="397" name="Taking data from being OFFLINE to ONLINE…"/>
          <p:cNvSpPr txBox="1"/>
          <p:nvPr>
            <p:ph type="body" idx="1"/>
          </p:nvPr>
        </p:nvSpPr>
        <p:spPr>
          <a:prstGeom prst="rect">
            <a:avLst/>
          </a:prstGeom>
        </p:spPr>
        <p:txBody>
          <a:bodyPr/>
          <a:lstStyle/>
          <a:p>
            <a:pPr/>
            <a:r>
              <a:t>Taking data from being OFFLINE to ONLINE</a:t>
            </a:r>
          </a:p>
          <a:p>
            <a:pPr/>
            <a:r>
              <a:t>Moved from “data at rest” to “data in motion”</a:t>
            </a:r>
          </a:p>
          <a:p>
            <a:pPr/>
            <a:r>
              <a:t>Real-time analytics, AI/ML</a:t>
            </a:r>
          </a:p>
        </p:txBody>
      </p:sp>
      <p:pic>
        <p:nvPicPr>
          <p:cNvPr id="398"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caling Model"/>
          <p:cNvSpPr txBox="1"/>
          <p:nvPr>
            <p:ph type="title"/>
          </p:nvPr>
        </p:nvSpPr>
        <p:spPr>
          <a:prstGeom prst="rect">
            <a:avLst/>
          </a:prstGeom>
        </p:spPr>
        <p:txBody>
          <a:bodyPr/>
          <a:lstStyle/>
          <a:p>
            <a:pPr/>
            <a:r>
              <a:t>Scaling Model</a:t>
            </a:r>
          </a:p>
        </p:txBody>
      </p:sp>
      <p:pic>
        <p:nvPicPr>
          <p:cNvPr id="403"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3">
            <a:extLst/>
          </a:blip>
          <a:stretch>
            <a:fillRect/>
          </a:stretch>
        </p:blipFill>
        <p:spPr>
          <a:xfrm>
            <a:off x="514529" y="8500266"/>
            <a:ext cx="5689601" cy="4876801"/>
          </a:xfrm>
          <a:prstGeom prst="rect">
            <a:avLst/>
          </a:prstGeom>
          <a:ln w="12700">
            <a:miter lim="400000"/>
          </a:ln>
        </p:spPr>
      </p:pic>
      <p:pic>
        <p:nvPicPr>
          <p:cNvPr id="406" name="Image" descr="Image"/>
          <p:cNvPicPr>
            <a:picLocks noChangeAspect="1"/>
          </p:cNvPicPr>
          <p:nvPr/>
        </p:nvPicPr>
        <p:blipFill>
          <a:blip r:embed="rId4">
            <a:extLst/>
          </a:blip>
          <a:stretch>
            <a:fillRect/>
          </a:stretch>
        </p:blipFill>
        <p:spPr>
          <a:xfrm>
            <a:off x="18574424" y="89925"/>
            <a:ext cx="5689601" cy="5606154"/>
          </a:xfrm>
          <a:prstGeom prst="rect">
            <a:avLst/>
          </a:prstGeom>
          <a:ln w="12700">
            <a:miter lim="400000"/>
          </a:ln>
        </p:spPr>
      </p:pic>
      <p:pic>
        <p:nvPicPr>
          <p:cNvPr id="407" name="Image" descr="Image"/>
          <p:cNvPicPr>
            <a:picLocks noChangeAspect="1"/>
          </p:cNvPicPr>
          <p:nvPr/>
        </p:nvPicPr>
        <p:blipFill>
          <a:blip r:embed="rId5">
            <a:extLst/>
          </a:blip>
          <a:stretch>
            <a:fillRect/>
          </a:stretch>
        </p:blipFill>
        <p:spPr>
          <a:xfrm>
            <a:off x="633202" y="429202"/>
            <a:ext cx="6578601" cy="4927601"/>
          </a:xfrm>
          <a:prstGeom prst="rect">
            <a:avLst/>
          </a:prstGeom>
          <a:ln w="12700">
            <a:miter lim="400000"/>
          </a:ln>
        </p:spPr>
      </p:pic>
      <p:pic>
        <p:nvPicPr>
          <p:cNvPr id="408" name="Image" descr="Image"/>
          <p:cNvPicPr>
            <a:picLocks noChangeAspect="1"/>
          </p:cNvPicPr>
          <p:nvPr/>
        </p:nvPicPr>
        <p:blipFill>
          <a:blip r:embed="rId6">
            <a:extLst/>
          </a:blip>
          <a:stretch>
            <a:fillRect/>
          </a:stretch>
        </p:blipFill>
        <p:spPr>
          <a:xfrm>
            <a:off x="14565934" y="9287666"/>
            <a:ext cx="9855201" cy="3302001"/>
          </a:xfrm>
          <a:prstGeom prst="rect">
            <a:avLst/>
          </a:prstGeom>
          <a:ln w="12700">
            <a:miter lim="400000"/>
          </a:ln>
        </p:spPr>
      </p:pic>
      <p:sp>
        <p:nvSpPr>
          <p:cNvPr id="409" name="Scaling Model"/>
          <p:cNvSpPr txBox="1"/>
          <p:nvPr>
            <p:ph type="title" idx="4294967295"/>
          </p:nvPr>
        </p:nvSpPr>
        <p:spPr>
          <a:xfrm>
            <a:off x="4833937" y="4179093"/>
            <a:ext cx="14716126" cy="5357814"/>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pPr/>
            <a:r>
              <a:t>Scaling Model</a:t>
            </a:r>
          </a:p>
        </p:txBody>
      </p:sp>
      <p:pic>
        <p:nvPicPr>
          <p:cNvPr id="410" name="image4.png" descr="image4.png"/>
          <p:cNvPicPr>
            <a:picLocks noChangeAspect="1"/>
          </p:cNvPicPr>
          <p:nvPr/>
        </p:nvPicPr>
        <p:blipFill>
          <a:blip r:embed="rId7">
            <a:extLst/>
          </a:blip>
          <a:stretch>
            <a:fillRect/>
          </a:stretch>
        </p:blipFill>
        <p:spPr>
          <a:xfrm>
            <a:off x="19986082" y="12494735"/>
            <a:ext cx="4216401" cy="965201"/>
          </a:xfrm>
          <a:prstGeom prst="rect">
            <a:avLst/>
          </a:prstGeom>
          <a:ln w="12700">
            <a:miter lim="400000"/>
          </a:ln>
        </p:spPr>
      </p:pic>
      <p:pic>
        <p:nvPicPr>
          <p:cNvPr id="411" name="iu.png" descr="iu.png"/>
          <p:cNvPicPr>
            <a:picLocks noChangeAspect="1"/>
          </p:cNvPicPr>
          <p:nvPr/>
        </p:nvPicPr>
        <p:blipFill>
          <a:blip r:embed="rId8">
            <a:extLst/>
          </a:blip>
          <a:stretch>
            <a:fillRect/>
          </a:stretch>
        </p:blipFill>
        <p:spPr>
          <a:xfrm>
            <a:off x="10690482" y="9437148"/>
            <a:ext cx="3003036" cy="3003036"/>
          </a:xfrm>
          <a:prstGeom prst="rect">
            <a:avLst/>
          </a:prstGeom>
          <a:ln w="12700">
            <a:miter lim="400000"/>
          </a:ln>
        </p:spPr>
      </p:pic>
      <p:pic>
        <p:nvPicPr>
          <p:cNvPr id="412" name="iu.png" descr="iu.png"/>
          <p:cNvPicPr>
            <a:picLocks noChangeAspect="1"/>
          </p:cNvPicPr>
          <p:nvPr/>
        </p:nvPicPr>
        <p:blipFill>
          <a:blip r:embed="rId9">
            <a:extLst/>
          </a:blip>
          <a:stretch>
            <a:fillRect/>
          </a:stretch>
        </p:blipFill>
        <p:spPr>
          <a:xfrm>
            <a:off x="10177622" y="878624"/>
            <a:ext cx="4028756" cy="40287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Monitoring/Logging/Troubleshooting"/>
          <p:cNvSpPr txBox="1"/>
          <p:nvPr>
            <p:ph type="title"/>
          </p:nvPr>
        </p:nvSpPr>
        <p:spPr>
          <a:prstGeom prst="rect">
            <a:avLst/>
          </a:prstGeom>
        </p:spPr>
        <p:txBody>
          <a:bodyPr/>
          <a:lstStyle/>
          <a:p>
            <a:pPr/>
            <a:r>
              <a:t>Monitoring/Logging/Troubleshooting</a:t>
            </a:r>
          </a:p>
        </p:txBody>
      </p:sp>
      <p:pic>
        <p:nvPicPr>
          <p:cNvPr id="417"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5" name="Event-driven architectures are a versatile approach to designing and integrating complex software systems. Event-driven architecture is not a new concept, but as more organizations evolve and are open to move more features to the cloud, this approach to "/>
          <p:cNvSpPr txBox="1"/>
          <p:nvPr/>
        </p:nvSpPr>
        <p:spPr>
          <a:xfrm>
            <a:off x="473261" y="5436799"/>
            <a:ext cx="23437478" cy="2842402"/>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defTabSz="457200">
              <a:defRPr sz="1800">
                <a:latin typeface="Arial"/>
                <a:ea typeface="Arial"/>
                <a:cs typeface="Arial"/>
                <a:sym typeface="Arial"/>
              </a:defRPr>
            </a:pPr>
            <a:r>
              <a:t>Event-driven architectures are a versatile approach to designing and integrating complex software systems. Event-driven architecture is not a new concept, but as more organizations evolve and are open to move more features to the cloud, this approach to system design has become appropriate in more situations and is worth a fresh look. In this session we'll talk about orchestrating enterprise workflows in the cloud using Event-driven approaches, how to build new services to participate, and design patterns for integrating existing/legacy applications.</a:t>
            </a:r>
          </a:p>
          <a:p>
            <a:pPr defTabSz="457200">
              <a:defRPr sz="1800">
                <a:latin typeface="Arial"/>
                <a:ea typeface="Arial"/>
                <a:cs typeface="Arial"/>
                <a:sym typeface="Arial"/>
              </a:defRPr>
            </a:pPr>
          </a:p>
          <a:p>
            <a:pPr defTabSz="457200">
              <a:defRPr sz="1800">
                <a:latin typeface="Arial"/>
                <a:ea typeface="Arial"/>
                <a:cs typeface="Arial"/>
                <a:sym typeface="Arial"/>
              </a:defRPr>
            </a:pPr>
            <a:r>
              <a:t>We'll also hit a few topics including:</a:t>
            </a:r>
          </a:p>
          <a:p>
            <a:pPr marL="180473" indent="-180473" defTabSz="457200">
              <a:buSzPct val="100000"/>
              <a:buChar char="•"/>
              <a:defRPr sz="1800">
                <a:latin typeface="Arial"/>
                <a:ea typeface="Arial"/>
                <a:cs typeface="Arial"/>
                <a:sym typeface="Arial"/>
              </a:defRPr>
            </a:pPr>
            <a:r>
              <a:t>Eventually consistent data and how to keep your data warehouse team happy</a:t>
            </a:r>
          </a:p>
          <a:p>
            <a:pPr marL="180473" indent="-180473" defTabSz="457200">
              <a:buSzPct val="100000"/>
              <a:buChar char="•"/>
              <a:defRPr sz="1800">
                <a:latin typeface="Arial"/>
                <a:ea typeface="Arial"/>
                <a:cs typeface="Arial"/>
                <a:sym typeface="Arial"/>
              </a:defRPr>
            </a:pPr>
            <a:r>
              <a:t>Command-Query Response Segregation</a:t>
            </a:r>
          </a:p>
          <a:p>
            <a:pPr marL="180473" indent="-180473" defTabSz="457200">
              <a:buSzPct val="100000"/>
              <a:buChar char="•"/>
              <a:defRPr sz="1800">
                <a:latin typeface="Arial"/>
                <a:ea typeface="Arial"/>
                <a:cs typeface="Arial"/>
                <a:sym typeface="Arial"/>
              </a:defRPr>
            </a:pPr>
            <a:r>
              <a:t>The Mediator design pattern </a:t>
            </a:r>
          </a:p>
          <a:p>
            <a:pPr marL="180473" indent="-180473" defTabSz="457200">
              <a:buSzPct val="100000"/>
              <a:buChar char="•"/>
              <a:defRPr sz="1800">
                <a:latin typeface="Arial"/>
                <a:ea typeface="Arial"/>
                <a:cs typeface="Arial"/>
                <a:sym typeface="Arial"/>
              </a:defRPr>
            </a:pPr>
            <a:r>
              <a:t>Event Sourcing</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Event Driven Architecture"/>
          <p:cNvSpPr txBox="1"/>
          <p:nvPr>
            <p:ph type="title"/>
          </p:nvPr>
        </p:nvSpPr>
        <p:spPr>
          <a:prstGeom prst="rect">
            <a:avLst/>
          </a:prstGeom>
        </p:spPr>
        <p:txBody>
          <a:bodyPr/>
          <a:lstStyle>
            <a:lvl1pPr>
              <a:defRPr>
                <a:latin typeface="Roboto Bold"/>
                <a:ea typeface="Roboto Bold"/>
                <a:cs typeface="Roboto Bold"/>
                <a:sym typeface="Roboto Bold"/>
              </a:defRPr>
            </a:lvl1pPr>
          </a:lstStyle>
          <a:p>
            <a:pPr/>
            <a:r>
              <a:t>Event Driven Architecture</a:t>
            </a:r>
          </a:p>
        </p:txBody>
      </p:sp>
      <p:sp>
        <p:nvSpPr>
          <p:cNvPr id="420" name="An Event is represents something that happens in a domain…"/>
          <p:cNvSpPr txBox="1"/>
          <p:nvPr>
            <p:ph type="body" idx="1"/>
          </p:nvPr>
        </p:nvSpPr>
        <p:spPr>
          <a:prstGeom prst="rect">
            <a:avLst/>
          </a:prstGeom>
        </p:spPr>
        <p:txBody>
          <a:bodyPr/>
          <a:lstStyle/>
          <a:p>
            <a:pPr/>
            <a:r>
              <a:t>An Event is represents something that happens in a domain</a:t>
            </a:r>
          </a:p>
          <a:p>
            <a:pPr lvl="1" marL="914400" indent="-457200">
              <a:spcBef>
                <a:spcPts val="1000"/>
              </a:spcBef>
              <a:defRPr sz="4800">
                <a:latin typeface="Roboto Italic"/>
                <a:ea typeface="Roboto Italic"/>
                <a:cs typeface="Roboto Italic"/>
                <a:sym typeface="Roboto Italic"/>
              </a:defRPr>
            </a:pPr>
            <a:r>
              <a:t>Customer Submits Order</a:t>
            </a:r>
          </a:p>
          <a:p>
            <a:pPr lvl="1" marL="914400" indent="-457200">
              <a:spcBef>
                <a:spcPts val="1000"/>
              </a:spcBef>
              <a:defRPr sz="4800">
                <a:latin typeface="Roboto Italic"/>
                <a:ea typeface="Roboto Italic"/>
                <a:cs typeface="Roboto Italic"/>
                <a:sym typeface="Roboto Italic"/>
              </a:defRPr>
            </a:pPr>
            <a:r>
              <a:t>Customer Billed</a:t>
            </a:r>
          </a:p>
          <a:p>
            <a:pPr lvl="1" marL="914400" indent="-457200">
              <a:spcBef>
                <a:spcPts val="1000"/>
              </a:spcBef>
              <a:defRPr sz="4800">
                <a:latin typeface="Roboto Italic"/>
                <a:ea typeface="Roboto Italic"/>
                <a:cs typeface="Roboto Italic"/>
                <a:sym typeface="Roboto Italic"/>
              </a:defRPr>
            </a:pPr>
            <a:r>
              <a:t>Payment Received</a:t>
            </a:r>
          </a:p>
          <a:p>
            <a:pPr lvl="1" marL="914400" indent="-457200">
              <a:spcBef>
                <a:spcPts val="1000"/>
              </a:spcBef>
              <a:defRPr sz="4800">
                <a:latin typeface="Roboto Italic"/>
                <a:ea typeface="Roboto Italic"/>
                <a:cs typeface="Roboto Italic"/>
                <a:sym typeface="Roboto Italic"/>
              </a:defRPr>
            </a:pPr>
            <a:r>
              <a:t>Order Ready for Shipment</a:t>
            </a:r>
          </a:p>
          <a:p>
            <a:pPr lvl="1" marL="914400" indent="-457200">
              <a:spcBef>
                <a:spcPts val="1000"/>
              </a:spcBef>
              <a:defRPr sz="4800">
                <a:latin typeface="Roboto Italic"/>
                <a:ea typeface="Roboto Italic"/>
                <a:cs typeface="Roboto Italic"/>
                <a:sym typeface="Roboto Italic"/>
              </a:defRPr>
            </a:pPr>
            <a:r>
              <a:t>Order Shipped</a:t>
            </a:r>
          </a:p>
          <a:p>
            <a:pPr/>
            <a:r>
              <a:t>While Events and their payload are designed at the enterprise system level, their implementations are left to the specific subsystems.</a:t>
            </a:r>
          </a:p>
        </p:txBody>
      </p:sp>
      <p:pic>
        <p:nvPicPr>
          <p:cNvPr id="421"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Event Driven Architecture - Business Capability"/>
          <p:cNvSpPr txBox="1"/>
          <p:nvPr>
            <p:ph type="title"/>
          </p:nvPr>
        </p:nvSpPr>
        <p:spPr>
          <a:prstGeom prst="rect">
            <a:avLst/>
          </a:prstGeom>
        </p:spPr>
        <p:txBody>
          <a:bodyPr/>
          <a:lstStyle>
            <a:lvl1pPr defTabSz="1810511">
              <a:defRPr sz="8712">
                <a:latin typeface="Roboto Bold"/>
                <a:ea typeface="Roboto Bold"/>
                <a:cs typeface="Roboto Bold"/>
                <a:sym typeface="Roboto Bold"/>
              </a:defRPr>
            </a:lvl1pPr>
          </a:lstStyle>
          <a:p>
            <a:pPr/>
            <a:r>
              <a:t>Event Driven Architecture - Business Capability</a:t>
            </a:r>
          </a:p>
        </p:txBody>
      </p:sp>
      <p:sp>
        <p:nvSpPr>
          <p:cNvPr id="424" name="Dynamic scaling…"/>
          <p:cNvSpPr txBox="1"/>
          <p:nvPr>
            <p:ph type="body" idx="1"/>
          </p:nvPr>
        </p:nvSpPr>
        <p:spPr>
          <a:xfrm>
            <a:off x="1676400" y="3586717"/>
            <a:ext cx="21031200" cy="8702677"/>
          </a:xfrm>
          <a:prstGeom prst="rect">
            <a:avLst/>
          </a:prstGeom>
        </p:spPr>
        <p:txBody>
          <a:bodyPr/>
          <a:lstStyle/>
          <a:p>
            <a:pPr/>
            <a:r>
              <a:t>Dynamic scaling</a:t>
            </a:r>
          </a:p>
          <a:p>
            <a:pPr/>
            <a:r>
              <a:t>Speed to market</a:t>
            </a:r>
          </a:p>
          <a:p>
            <a:pPr/>
            <a:r>
              <a:t>Governable</a:t>
            </a:r>
          </a:p>
          <a:p>
            <a:pPr/>
            <a:r>
              <a:t>Workflow</a:t>
            </a:r>
          </a:p>
          <a:p>
            <a:pPr/>
            <a:r>
              <a:t>Analytics</a:t>
            </a:r>
          </a:p>
        </p:txBody>
      </p:sp>
      <p:pic>
        <p:nvPicPr>
          <p:cNvPr id="425"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Event Driven Architecture - Technical"/>
          <p:cNvSpPr txBox="1"/>
          <p:nvPr>
            <p:ph type="title"/>
          </p:nvPr>
        </p:nvSpPr>
        <p:spPr>
          <a:prstGeom prst="rect">
            <a:avLst/>
          </a:prstGeom>
        </p:spPr>
        <p:txBody>
          <a:bodyPr/>
          <a:lstStyle>
            <a:lvl1pPr>
              <a:defRPr>
                <a:latin typeface="Roboto Bold"/>
                <a:ea typeface="Roboto Bold"/>
                <a:cs typeface="Roboto Bold"/>
                <a:sym typeface="Roboto Bold"/>
              </a:defRPr>
            </a:lvl1pPr>
          </a:lstStyle>
          <a:p>
            <a:pPr/>
            <a:r>
              <a:t>Event Driven Architecture - Technical</a:t>
            </a:r>
          </a:p>
        </p:txBody>
      </p:sp>
      <p:sp>
        <p:nvSpPr>
          <p:cNvPr id="430" name="No point-to-point integrations…"/>
          <p:cNvSpPr txBox="1"/>
          <p:nvPr>
            <p:ph type="body" idx="1"/>
          </p:nvPr>
        </p:nvSpPr>
        <p:spPr>
          <a:xfrm>
            <a:off x="1676400" y="3586717"/>
            <a:ext cx="21031200" cy="8702677"/>
          </a:xfrm>
          <a:prstGeom prst="rect">
            <a:avLst/>
          </a:prstGeom>
        </p:spPr>
        <p:txBody>
          <a:bodyPr/>
          <a:lstStyle/>
          <a:p>
            <a:pPr/>
            <a:r>
              <a:t>No point-to-point integrations</a:t>
            </a:r>
          </a:p>
          <a:p>
            <a:pPr/>
            <a:r>
              <a:t>Loosely coupled, highly scalable systems</a:t>
            </a:r>
          </a:p>
          <a:p>
            <a:pPr/>
            <a:r>
              <a:t>Loosely coupled, TEAMS</a:t>
            </a:r>
          </a:p>
          <a:p>
            <a:pPr/>
            <a:r>
              <a:t>Easier to test</a:t>
            </a:r>
          </a:p>
          <a:p>
            <a:pPr/>
            <a:r>
              <a:t>Easier to change</a:t>
            </a:r>
          </a:p>
          <a:p>
            <a:pPr/>
            <a:r>
              <a:t>Technology agnostic</a:t>
            </a:r>
          </a:p>
        </p:txBody>
      </p:sp>
      <p:pic>
        <p:nvPicPr>
          <p:cNvPr id="431"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Event Driven Architecture - Team"/>
          <p:cNvSpPr txBox="1"/>
          <p:nvPr>
            <p:ph type="title"/>
          </p:nvPr>
        </p:nvSpPr>
        <p:spPr>
          <a:prstGeom prst="rect">
            <a:avLst/>
          </a:prstGeom>
        </p:spPr>
        <p:txBody>
          <a:bodyPr/>
          <a:lstStyle>
            <a:lvl1pPr>
              <a:defRPr>
                <a:latin typeface="Roboto Bold"/>
                <a:ea typeface="Roboto Bold"/>
                <a:cs typeface="Roboto Bold"/>
                <a:sym typeface="Roboto Bold"/>
              </a:defRPr>
            </a:lvl1pPr>
          </a:lstStyle>
          <a:p>
            <a:pPr/>
            <a:r>
              <a:t>Event Driven Architecture - Team</a:t>
            </a:r>
          </a:p>
        </p:txBody>
      </p:sp>
      <p:sp>
        <p:nvSpPr>
          <p:cNvPr id="436" name="Developer centric…"/>
          <p:cNvSpPr txBox="1"/>
          <p:nvPr>
            <p:ph type="body" idx="1"/>
          </p:nvPr>
        </p:nvSpPr>
        <p:spPr>
          <a:xfrm>
            <a:off x="1676400" y="3586717"/>
            <a:ext cx="21031200" cy="8702677"/>
          </a:xfrm>
          <a:prstGeom prst="rect">
            <a:avLst/>
          </a:prstGeom>
        </p:spPr>
        <p:txBody>
          <a:bodyPr/>
          <a:lstStyle/>
          <a:p>
            <a:pPr/>
            <a:r>
              <a:t>Developer centric</a:t>
            </a:r>
          </a:p>
          <a:p>
            <a:pPr/>
            <a:r>
              <a:t>Team skills</a:t>
            </a:r>
          </a:p>
          <a:p>
            <a:pPr/>
            <a:r>
              <a:t>Incremental Implementation</a:t>
            </a:r>
          </a:p>
          <a:p>
            <a:pPr/>
            <a:r>
              <a:t>Non-invasive</a:t>
            </a:r>
          </a:p>
          <a:p>
            <a:pPr/>
            <a:r>
              <a:t>Admininsterable</a:t>
            </a:r>
          </a:p>
        </p:txBody>
      </p:sp>
      <p:pic>
        <p:nvPicPr>
          <p:cNvPr id="437"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Composition"/>
          <p:cNvSpPr txBox="1"/>
          <p:nvPr>
            <p:ph type="title"/>
          </p:nvPr>
        </p:nvSpPr>
        <p:spPr>
          <a:prstGeom prst="rect">
            <a:avLst/>
          </a:prstGeom>
        </p:spPr>
        <p:txBody>
          <a:bodyPr/>
          <a:lstStyle/>
          <a:p>
            <a:pPr/>
            <a:r>
              <a:t>Composition</a:t>
            </a:r>
          </a:p>
        </p:txBody>
      </p:sp>
      <p:pic>
        <p:nvPicPr>
          <p:cNvPr id="442"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Easily Modeled as a finite state diagram"/>
          <p:cNvSpPr txBox="1"/>
          <p:nvPr>
            <p:ph type="title"/>
          </p:nvPr>
        </p:nvSpPr>
        <p:spPr>
          <a:prstGeom prst="rect">
            <a:avLst/>
          </a:prstGeom>
        </p:spPr>
        <p:txBody>
          <a:bodyPr/>
          <a:lstStyle/>
          <a:p>
            <a:pPr/>
            <a:r>
              <a:t>Easily Modeled as a finite state diagram</a:t>
            </a:r>
          </a:p>
        </p:txBody>
      </p:sp>
      <p:pic>
        <p:nvPicPr>
          <p:cNvPr id="445" name="image8.png" descr="image8.png"/>
          <p:cNvPicPr>
            <a:picLocks noChangeAspect="1"/>
          </p:cNvPicPr>
          <p:nvPr/>
        </p:nvPicPr>
        <p:blipFill>
          <a:blip r:embed="rId3">
            <a:extLst/>
          </a:blip>
          <a:stretch>
            <a:fillRect/>
          </a:stretch>
        </p:blipFill>
        <p:spPr>
          <a:xfrm>
            <a:off x="4701449" y="3381376"/>
            <a:ext cx="12915901" cy="10096501"/>
          </a:xfrm>
          <a:prstGeom prst="rect">
            <a:avLst/>
          </a:prstGeom>
          <a:ln w="12700">
            <a:miter lim="400000"/>
          </a:ln>
        </p:spPr>
      </p:pic>
      <p:pic>
        <p:nvPicPr>
          <p:cNvPr id="446" name="image4.png" descr="image4.png"/>
          <p:cNvPicPr>
            <a:picLocks noChangeAspect="1"/>
          </p:cNvPicPr>
          <p:nvPr/>
        </p:nvPicPr>
        <p:blipFill>
          <a:blip r:embed="rId4">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0" name="0_0.png" descr="0_0.png"/>
          <p:cNvPicPr>
            <a:picLocks noChangeAspect="1"/>
          </p:cNvPicPr>
          <p:nvPr/>
        </p:nvPicPr>
        <p:blipFill>
          <a:blip r:embed="rId2">
            <a:extLst/>
          </a:blip>
          <a:stretch>
            <a:fillRect/>
          </a:stretch>
        </p:blipFill>
        <p:spPr>
          <a:xfrm>
            <a:off x="622300" y="-203200"/>
            <a:ext cx="23139400" cy="14122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API Gateway"/>
          <p:cNvSpPr txBox="1"/>
          <p:nvPr>
            <p:ph type="title"/>
          </p:nvPr>
        </p:nvSpPr>
        <p:spPr>
          <a:prstGeom prst="rect">
            <a:avLst/>
          </a:prstGeom>
        </p:spPr>
        <p:txBody>
          <a:bodyPr/>
          <a:lstStyle/>
          <a:p>
            <a:pPr/>
            <a:r>
              <a:t>API Gateway</a:t>
            </a:r>
          </a:p>
        </p:txBody>
      </p:sp>
      <p:sp>
        <p:nvSpPr>
          <p:cNvPr id="453" name="Double-click to edit"/>
          <p:cNvSpPr txBox="1"/>
          <p:nvPr>
            <p:ph type="body" sz="quarter" idx="1"/>
          </p:nvPr>
        </p:nvSpPr>
        <p:spPr>
          <a:prstGeom prst="rect">
            <a:avLst/>
          </a:prstGeom>
        </p:spPr>
        <p:txBody>
          <a:bodyPr/>
          <a:lstStyle/>
          <a:p>
            <a:pPr/>
          </a:p>
        </p:txBody>
      </p:sp>
      <p:pic>
        <p:nvPicPr>
          <p:cNvPr id="454"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Function as a Service"/>
          <p:cNvSpPr txBox="1"/>
          <p:nvPr>
            <p:ph type="title"/>
          </p:nvPr>
        </p:nvSpPr>
        <p:spPr>
          <a:prstGeom prst="rect">
            <a:avLst/>
          </a:prstGeom>
        </p:spPr>
        <p:txBody>
          <a:bodyPr/>
          <a:lstStyle/>
          <a:p>
            <a:pPr/>
            <a:r>
              <a:t>Function as a Service</a:t>
            </a:r>
          </a:p>
        </p:txBody>
      </p:sp>
      <p:grpSp>
        <p:nvGrpSpPr>
          <p:cNvPr id="459" name="Group"/>
          <p:cNvGrpSpPr/>
          <p:nvPr/>
        </p:nvGrpSpPr>
        <p:grpSpPr>
          <a:xfrm>
            <a:off x="6085534" y="2883603"/>
            <a:ext cx="2048648" cy="1476261"/>
            <a:chOff x="0" y="0"/>
            <a:chExt cx="2048647" cy="1476259"/>
          </a:xfrm>
        </p:grpSpPr>
        <p:sp>
          <p:nvSpPr>
            <p:cNvPr id="45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5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Client</a:t>
              </a:r>
            </a:p>
          </p:txBody>
        </p:sp>
      </p:grpSp>
      <p:grpSp>
        <p:nvGrpSpPr>
          <p:cNvPr id="462" name="Group"/>
          <p:cNvGrpSpPr/>
          <p:nvPr/>
        </p:nvGrpSpPr>
        <p:grpSpPr>
          <a:xfrm>
            <a:off x="10076761" y="7735609"/>
            <a:ext cx="4230477" cy="1476261"/>
            <a:chOff x="0" y="0"/>
            <a:chExt cx="4230475" cy="1476259"/>
          </a:xfrm>
        </p:grpSpPr>
        <p:sp>
          <p:nvSpPr>
            <p:cNvPr id="46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61" name="Function"/>
            <p:cNvSpPr txBox="1"/>
            <p:nvPr/>
          </p:nvSpPr>
          <p:spPr>
            <a:xfrm>
              <a:off x="72066" y="379990"/>
              <a:ext cx="4086345"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Function</a:t>
              </a:r>
            </a:p>
          </p:txBody>
        </p:sp>
      </p:grpSp>
      <p:grpSp>
        <p:nvGrpSpPr>
          <p:cNvPr id="465" name="Group"/>
          <p:cNvGrpSpPr/>
          <p:nvPr/>
        </p:nvGrpSpPr>
        <p:grpSpPr>
          <a:xfrm>
            <a:off x="15151865" y="7735609"/>
            <a:ext cx="4191001" cy="1476261"/>
            <a:chOff x="0" y="0"/>
            <a:chExt cx="4191000" cy="1476259"/>
          </a:xfrm>
        </p:grpSpPr>
        <p:sp>
          <p:nvSpPr>
            <p:cNvPr id="463" name="Rounded Rectangle"/>
            <p:cNvSpPr/>
            <p:nvPr/>
          </p:nvSpPr>
          <p:spPr>
            <a:xfrm>
              <a:off x="0" y="0"/>
              <a:ext cx="4191000"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64" name="Function"/>
            <p:cNvSpPr txBox="1"/>
            <p:nvPr/>
          </p:nvSpPr>
          <p:spPr>
            <a:xfrm>
              <a:off x="72065" y="379990"/>
              <a:ext cx="4086345"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Function</a:t>
              </a:r>
            </a:p>
          </p:txBody>
        </p:sp>
      </p:grpSp>
      <p:grpSp>
        <p:nvGrpSpPr>
          <p:cNvPr id="468" name="Group"/>
          <p:cNvGrpSpPr/>
          <p:nvPr/>
        </p:nvGrpSpPr>
        <p:grpSpPr>
          <a:xfrm>
            <a:off x="5001658" y="7738065"/>
            <a:ext cx="4216401" cy="1471349"/>
            <a:chOff x="0" y="0"/>
            <a:chExt cx="4216400" cy="1471348"/>
          </a:xfrm>
        </p:grpSpPr>
        <p:sp>
          <p:nvSpPr>
            <p:cNvPr id="466" name="Rounded Rectangle"/>
            <p:cNvSpPr/>
            <p:nvPr/>
          </p:nvSpPr>
          <p:spPr>
            <a:xfrm>
              <a:off x="0" y="0"/>
              <a:ext cx="4216400" cy="1471349"/>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67" name="Function"/>
            <p:cNvSpPr txBox="1"/>
            <p:nvPr/>
          </p:nvSpPr>
          <p:spPr>
            <a:xfrm>
              <a:off x="71826" y="378725"/>
              <a:ext cx="4072748" cy="71389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a:defRPr>
                  <a:solidFill>
                    <a:srgbClr val="FFFFFF"/>
                  </a:solidFill>
                </a:defRPr>
              </a:lvl1pPr>
            </a:lstStyle>
            <a:p>
              <a:pPr/>
              <a:r>
                <a:t>Function</a:t>
              </a:r>
            </a:p>
          </p:txBody>
        </p:sp>
      </p:grpSp>
      <p:grpSp>
        <p:nvGrpSpPr>
          <p:cNvPr id="471" name="Group"/>
          <p:cNvGrpSpPr/>
          <p:nvPr/>
        </p:nvGrpSpPr>
        <p:grpSpPr>
          <a:xfrm>
            <a:off x="5001658" y="5200352"/>
            <a:ext cx="14380684" cy="716281"/>
            <a:chOff x="0" y="0"/>
            <a:chExt cx="14380683" cy="716280"/>
          </a:xfrm>
        </p:grpSpPr>
        <p:sp>
          <p:nvSpPr>
            <p:cNvPr id="469"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70"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Api Gateway</a:t>
              </a:r>
            </a:p>
          </p:txBody>
        </p:sp>
      </p:grpSp>
      <p:pic>
        <p:nvPicPr>
          <p:cNvPr id="472"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
        <p:nvSpPr>
          <p:cNvPr id="473" name="Orchestration"/>
          <p:cNvSpPr txBox="1"/>
          <p:nvPr/>
        </p:nvSpPr>
        <p:spPr>
          <a:xfrm>
            <a:off x="10148827" y="11424728"/>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Orchestration</a:t>
            </a:r>
          </a:p>
        </p:txBody>
      </p:sp>
      <p:sp>
        <p:nvSpPr>
          <p:cNvPr id="474" name="Line"/>
          <p:cNvSpPr/>
          <p:nvPr/>
        </p:nvSpPr>
        <p:spPr>
          <a:xfrm>
            <a:off x="6865515" y="5879408"/>
            <a:ext cx="1" cy="1796710"/>
          </a:xfrm>
          <a:prstGeom prst="line">
            <a:avLst/>
          </a:prstGeom>
          <a:ln w="101600">
            <a:solidFill>
              <a:srgbClr val="000000"/>
            </a:solidFill>
            <a:miter/>
            <a:tailEnd type="triangle"/>
          </a:ln>
        </p:spPr>
        <p:txBody>
          <a:bodyPr tIns="91439" bIns="91439"/>
          <a:lstStyle/>
          <a:p>
            <a:pPr/>
          </a:p>
        </p:txBody>
      </p:sp>
      <p:sp>
        <p:nvSpPr>
          <p:cNvPr id="475" name="Line"/>
          <p:cNvSpPr/>
          <p:nvPr/>
        </p:nvSpPr>
        <p:spPr>
          <a:xfrm flipV="1">
            <a:off x="7354201" y="5879408"/>
            <a:ext cx="1" cy="1722709"/>
          </a:xfrm>
          <a:prstGeom prst="line">
            <a:avLst/>
          </a:prstGeom>
          <a:ln w="101600">
            <a:solidFill>
              <a:srgbClr val="000000"/>
            </a:solidFill>
            <a:miter/>
            <a:tailEnd type="triangle"/>
          </a:ln>
        </p:spPr>
        <p:txBody>
          <a:bodyPr tIns="91439" bIns="91439"/>
          <a:lstStyle/>
          <a:p>
            <a:pPr/>
          </a:p>
        </p:txBody>
      </p:sp>
      <p:sp>
        <p:nvSpPr>
          <p:cNvPr id="476" name="Line"/>
          <p:cNvSpPr/>
          <p:nvPr/>
        </p:nvSpPr>
        <p:spPr>
          <a:xfrm>
            <a:off x="11947656" y="5879408"/>
            <a:ext cx="1" cy="1796710"/>
          </a:xfrm>
          <a:prstGeom prst="line">
            <a:avLst/>
          </a:prstGeom>
          <a:ln w="101600">
            <a:solidFill>
              <a:srgbClr val="000000"/>
            </a:solidFill>
            <a:miter/>
            <a:tailEnd type="triangle"/>
          </a:ln>
        </p:spPr>
        <p:txBody>
          <a:bodyPr tIns="91439" bIns="91439"/>
          <a:lstStyle/>
          <a:p>
            <a:pPr/>
          </a:p>
        </p:txBody>
      </p:sp>
      <p:sp>
        <p:nvSpPr>
          <p:cNvPr id="477" name="Line"/>
          <p:cNvSpPr/>
          <p:nvPr/>
        </p:nvSpPr>
        <p:spPr>
          <a:xfrm flipV="1">
            <a:off x="12436342" y="5879408"/>
            <a:ext cx="1" cy="1722709"/>
          </a:xfrm>
          <a:prstGeom prst="line">
            <a:avLst/>
          </a:prstGeom>
          <a:ln w="101600">
            <a:solidFill>
              <a:srgbClr val="000000"/>
            </a:solidFill>
            <a:miter/>
            <a:tailEnd type="triangle"/>
          </a:ln>
        </p:spPr>
        <p:txBody>
          <a:bodyPr tIns="91439" bIns="91439"/>
          <a:lstStyle/>
          <a:p>
            <a:pPr/>
          </a:p>
        </p:txBody>
      </p:sp>
      <p:sp>
        <p:nvSpPr>
          <p:cNvPr id="478" name="Line"/>
          <p:cNvSpPr/>
          <p:nvPr/>
        </p:nvSpPr>
        <p:spPr>
          <a:xfrm>
            <a:off x="17003022" y="5959645"/>
            <a:ext cx="1" cy="1796710"/>
          </a:xfrm>
          <a:prstGeom prst="line">
            <a:avLst/>
          </a:prstGeom>
          <a:ln w="101600">
            <a:solidFill>
              <a:srgbClr val="000000"/>
            </a:solidFill>
            <a:miter/>
            <a:tailEnd type="triangle"/>
          </a:ln>
        </p:spPr>
        <p:txBody>
          <a:bodyPr tIns="91439" bIns="91439"/>
          <a:lstStyle/>
          <a:p>
            <a:pPr/>
          </a:p>
        </p:txBody>
      </p:sp>
      <p:sp>
        <p:nvSpPr>
          <p:cNvPr id="479" name="Line"/>
          <p:cNvSpPr/>
          <p:nvPr/>
        </p:nvSpPr>
        <p:spPr>
          <a:xfrm flipV="1">
            <a:off x="17491709" y="5959645"/>
            <a:ext cx="1" cy="1722708"/>
          </a:xfrm>
          <a:prstGeom prst="line">
            <a:avLst/>
          </a:prstGeom>
          <a:ln w="101600">
            <a:solidFill>
              <a:srgbClr val="000000"/>
            </a:solidFill>
            <a:miter/>
            <a:tailEnd type="triangle"/>
          </a:ln>
        </p:spPr>
        <p:txBody>
          <a:bodyPr tIns="91439" bIns="91439"/>
          <a:lstStyle/>
          <a:p>
            <a:pPr/>
          </a:p>
        </p:txBody>
      </p:sp>
      <p:sp>
        <p:nvSpPr>
          <p:cNvPr id="480" name="Line"/>
          <p:cNvSpPr/>
          <p:nvPr/>
        </p:nvSpPr>
        <p:spPr>
          <a:xfrm>
            <a:off x="6621171" y="4371495"/>
            <a:ext cx="1" cy="788301"/>
          </a:xfrm>
          <a:prstGeom prst="line">
            <a:avLst/>
          </a:prstGeom>
          <a:ln w="101600">
            <a:solidFill>
              <a:srgbClr val="000000"/>
            </a:solidFill>
            <a:miter/>
            <a:tailEnd type="triangle"/>
          </a:ln>
        </p:spPr>
        <p:txBody>
          <a:bodyPr tIns="91439" bIns="91439"/>
          <a:lstStyle/>
          <a:p>
            <a:pPr/>
          </a:p>
        </p:txBody>
      </p:sp>
      <p:sp>
        <p:nvSpPr>
          <p:cNvPr id="481" name="Line"/>
          <p:cNvSpPr/>
          <p:nvPr/>
        </p:nvSpPr>
        <p:spPr>
          <a:xfrm flipV="1">
            <a:off x="7585156" y="4371495"/>
            <a:ext cx="1" cy="788301"/>
          </a:xfrm>
          <a:prstGeom prst="line">
            <a:avLst/>
          </a:prstGeom>
          <a:ln w="101600">
            <a:solidFill>
              <a:srgbClr val="000000"/>
            </a:solidFill>
            <a:miter/>
            <a:tailEnd type="triangle"/>
          </a:ln>
        </p:spPr>
        <p:txBody>
          <a:bodyPr tIns="91439" bIns="91439"/>
          <a:lstStyle/>
          <a:p>
            <a:pPr/>
          </a:p>
        </p:txBody>
      </p:sp>
      <p:grpSp>
        <p:nvGrpSpPr>
          <p:cNvPr id="484" name="Group"/>
          <p:cNvGrpSpPr/>
          <p:nvPr/>
        </p:nvGrpSpPr>
        <p:grpSpPr>
          <a:xfrm>
            <a:off x="11167676" y="2883602"/>
            <a:ext cx="2048649" cy="1476261"/>
            <a:chOff x="0" y="0"/>
            <a:chExt cx="2048647" cy="1476259"/>
          </a:xfrm>
        </p:grpSpPr>
        <p:sp>
          <p:nvSpPr>
            <p:cNvPr id="482"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83"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Client</a:t>
              </a:r>
            </a:p>
          </p:txBody>
        </p:sp>
      </p:grpSp>
      <p:sp>
        <p:nvSpPr>
          <p:cNvPr id="485" name="Line"/>
          <p:cNvSpPr/>
          <p:nvPr/>
        </p:nvSpPr>
        <p:spPr>
          <a:xfrm>
            <a:off x="11703314" y="4371495"/>
            <a:ext cx="1" cy="788301"/>
          </a:xfrm>
          <a:prstGeom prst="line">
            <a:avLst/>
          </a:prstGeom>
          <a:ln w="101600">
            <a:solidFill>
              <a:srgbClr val="000000"/>
            </a:solidFill>
            <a:miter/>
            <a:tailEnd type="triangle"/>
          </a:ln>
        </p:spPr>
        <p:txBody>
          <a:bodyPr tIns="91439" bIns="91439"/>
          <a:lstStyle/>
          <a:p>
            <a:pPr/>
          </a:p>
        </p:txBody>
      </p:sp>
      <p:sp>
        <p:nvSpPr>
          <p:cNvPr id="486" name="Line"/>
          <p:cNvSpPr/>
          <p:nvPr/>
        </p:nvSpPr>
        <p:spPr>
          <a:xfrm flipV="1">
            <a:off x="12667298" y="4371495"/>
            <a:ext cx="1" cy="788301"/>
          </a:xfrm>
          <a:prstGeom prst="line">
            <a:avLst/>
          </a:prstGeom>
          <a:ln w="101600">
            <a:solidFill>
              <a:srgbClr val="000000"/>
            </a:solidFill>
            <a:miter/>
            <a:tailEnd type="triangle"/>
          </a:ln>
        </p:spPr>
        <p:txBody>
          <a:bodyPr tIns="91439" bIns="91439"/>
          <a:lstStyle/>
          <a:p>
            <a:pPr/>
          </a:p>
        </p:txBody>
      </p:sp>
      <p:grpSp>
        <p:nvGrpSpPr>
          <p:cNvPr id="489" name="Group"/>
          <p:cNvGrpSpPr/>
          <p:nvPr/>
        </p:nvGrpSpPr>
        <p:grpSpPr>
          <a:xfrm>
            <a:off x="16223042" y="2881147"/>
            <a:ext cx="2048648" cy="1476260"/>
            <a:chOff x="0" y="0"/>
            <a:chExt cx="2048647" cy="1476259"/>
          </a:xfrm>
        </p:grpSpPr>
        <p:sp>
          <p:nvSpPr>
            <p:cNvPr id="48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8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Client</a:t>
              </a:r>
            </a:p>
          </p:txBody>
        </p:sp>
      </p:grpSp>
      <p:sp>
        <p:nvSpPr>
          <p:cNvPr id="490" name="Line"/>
          <p:cNvSpPr/>
          <p:nvPr/>
        </p:nvSpPr>
        <p:spPr>
          <a:xfrm>
            <a:off x="16758679" y="4369039"/>
            <a:ext cx="1" cy="788301"/>
          </a:xfrm>
          <a:prstGeom prst="line">
            <a:avLst/>
          </a:prstGeom>
          <a:ln w="101600">
            <a:solidFill>
              <a:srgbClr val="000000"/>
            </a:solidFill>
            <a:miter/>
            <a:tailEnd type="triangle"/>
          </a:ln>
        </p:spPr>
        <p:txBody>
          <a:bodyPr tIns="91439" bIns="91439"/>
          <a:lstStyle/>
          <a:p>
            <a:pPr/>
          </a:p>
        </p:txBody>
      </p:sp>
      <p:sp>
        <p:nvSpPr>
          <p:cNvPr id="491" name="Line"/>
          <p:cNvSpPr/>
          <p:nvPr/>
        </p:nvSpPr>
        <p:spPr>
          <a:xfrm flipV="1">
            <a:off x="17722664" y="4369039"/>
            <a:ext cx="1" cy="788301"/>
          </a:xfrm>
          <a:prstGeom prst="line">
            <a:avLst/>
          </a:prstGeom>
          <a:ln w="101600">
            <a:solidFill>
              <a:srgbClr val="000000"/>
            </a:solidFill>
            <a:miter/>
            <a:tailEnd type="triangle"/>
          </a:ln>
        </p:spPr>
        <p:txBody>
          <a:bodyPr tIns="91439" bIns="9143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200"/>
                                  </p:stCondLst>
                                  <p:iterate type="el" backwards="0">
                                    <p:tmAbs val="0"/>
                                  </p:iterate>
                                  <p:childTnLst>
                                    <p:set>
                                      <p:cBhvr>
                                        <p:cTn id="9" fill="hold"/>
                                        <p:tgtEl>
                                          <p:spTgt spid="474"/>
                                        </p:tgtEl>
                                        <p:attrNameLst>
                                          <p:attrName>style.visibility</p:attrName>
                                        </p:attrNameLst>
                                      </p:cBhvr>
                                      <p:to>
                                        <p:strVal val="visible"/>
                                      </p:to>
                                    </p:set>
                                  </p:childTnLst>
                                </p:cTn>
                              </p:par>
                            </p:childTnLst>
                          </p:cTn>
                        </p:par>
                        <p:par>
                          <p:cTn id="10" fill="hold">
                            <p:stCondLst>
                              <p:cond delay="200"/>
                            </p:stCondLst>
                            <p:childTnLst>
                              <p:par>
                                <p:cTn id="11" presetClass="entr" nodeType="afterEffect" presetSubtype="0" presetID="1" grpId="3" fill="hold">
                                  <p:stCondLst>
                                    <p:cond delay="200"/>
                                  </p:stCondLst>
                                  <p:iterate type="el" backwards="0">
                                    <p:tmAbs val="0"/>
                                  </p:iterate>
                                  <p:childTnLst>
                                    <p:set>
                                      <p:cBhvr>
                                        <p:cTn id="12" fill="hold"/>
                                        <p:tgtEl>
                                          <p:spTgt spid="468"/>
                                        </p:tgtEl>
                                        <p:attrNameLst>
                                          <p:attrName>style.visibility</p:attrName>
                                        </p:attrNameLst>
                                      </p:cBhvr>
                                      <p:to>
                                        <p:strVal val="visible"/>
                                      </p:to>
                                    </p:set>
                                  </p:childTnLst>
                                </p:cTn>
                              </p:par>
                            </p:childTnLst>
                          </p:cTn>
                        </p:par>
                        <p:par>
                          <p:cTn id="13" fill="hold">
                            <p:stCondLst>
                              <p:cond delay="400"/>
                            </p:stCondLst>
                            <p:childTnLst>
                              <p:par>
                                <p:cTn id="14" presetClass="entr" nodeType="afterEffect" presetSubtype="0" presetID="1" grpId="4" fill="hold">
                                  <p:stCondLst>
                                    <p:cond delay="200"/>
                                  </p:stCondLst>
                                  <p:iterate type="el" backwards="0">
                                    <p:tmAbs val="0"/>
                                  </p:iterate>
                                  <p:childTnLst>
                                    <p:set>
                                      <p:cBhvr>
                                        <p:cTn id="15" fill="hold"/>
                                        <p:tgtEl>
                                          <p:spTgt spid="475"/>
                                        </p:tgtEl>
                                        <p:attrNameLst>
                                          <p:attrName>style.visibility</p:attrName>
                                        </p:attrNameLst>
                                      </p:cBhvr>
                                      <p:to>
                                        <p:strVal val="visible"/>
                                      </p:to>
                                    </p:set>
                                  </p:childTnLst>
                                </p:cTn>
                              </p:par>
                            </p:childTnLst>
                          </p:cTn>
                        </p:par>
                        <p:par>
                          <p:cTn id="16" fill="hold">
                            <p:stCondLst>
                              <p:cond delay="600"/>
                            </p:stCondLst>
                            <p:childTnLst>
                              <p:par>
                                <p:cTn id="17" presetClass="entr" nodeType="afterEffect" presetSubtype="0" presetID="1" grpId="5" fill="hold">
                                  <p:stCondLst>
                                    <p:cond delay="200"/>
                                  </p:stCondLst>
                                  <p:iterate type="el" backwards="0">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800"/>
                            </p:stCondLst>
                            <p:childTnLst>
                              <p:par>
                                <p:cTn id="20" presetClass="exit" nodeType="afterEffect" presetSubtype="0" presetID="1" grpId="6" fill="hold">
                                  <p:stCondLst>
                                    <p:cond delay="5000"/>
                                  </p:stCondLst>
                                  <p:iterate type="el" backwards="0">
                                    <p:tmAbs val="0"/>
                                  </p:iterate>
                                  <p:childTnLst>
                                    <p:set>
                                      <p:cBhvr>
                                        <p:cTn id="21" fill="hold">
                                          <p:stCondLst>
                                            <p:cond delay="0"/>
                                          </p:stCondLst>
                                        </p:cTn>
                                        <p:tgtEl>
                                          <p:spTgt spid="480"/>
                                        </p:tgtEl>
                                        <p:attrNameLst>
                                          <p:attrName>style.visibility</p:attrName>
                                        </p:attrNameLst>
                                      </p:cBhvr>
                                      <p:to>
                                        <p:strVal val="hidden"/>
                                      </p:to>
                                    </p:set>
                                  </p:childTnLst>
                                </p:cTn>
                              </p:par>
                            </p:childTnLst>
                          </p:cTn>
                        </p:par>
                        <p:par>
                          <p:cTn id="22" fill="hold">
                            <p:stCondLst>
                              <p:cond delay="580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481"/>
                                        </p:tgtEl>
                                        <p:attrNameLst>
                                          <p:attrName>style.visibility</p:attrName>
                                        </p:attrNameLst>
                                      </p:cBhvr>
                                      <p:to>
                                        <p:strVal val="hidden"/>
                                      </p:to>
                                    </p:set>
                                  </p:childTnLst>
                                </p:cTn>
                              </p:par>
                            </p:childTnLst>
                          </p:cTn>
                        </p:par>
                        <p:par>
                          <p:cTn id="25" fill="hold">
                            <p:stCondLst>
                              <p:cond delay="580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475"/>
                                        </p:tgtEl>
                                        <p:attrNameLst>
                                          <p:attrName>style.visibility</p:attrName>
                                        </p:attrNameLst>
                                      </p:cBhvr>
                                      <p:to>
                                        <p:strVal val="hidden"/>
                                      </p:to>
                                    </p:set>
                                  </p:childTnLst>
                                </p:cTn>
                              </p:par>
                            </p:childTnLst>
                          </p:cTn>
                        </p:par>
                        <p:par>
                          <p:cTn id="28" fill="hold">
                            <p:stCondLst>
                              <p:cond delay="5800"/>
                            </p:stCondLst>
                            <p:childTnLst>
                              <p:par>
                                <p:cTn id="29" presetClass="exit" nodeType="afterEffect" presetSubtype="0" presetID="1" grpId="9" fill="hold">
                                  <p:stCondLst>
                                    <p:cond delay="0"/>
                                  </p:stCondLst>
                                  <p:iterate type="el" backwards="0">
                                    <p:tmAbs val="0"/>
                                  </p:iterate>
                                  <p:childTnLst>
                                    <p:set>
                                      <p:cBhvr>
                                        <p:cTn id="30" fill="hold">
                                          <p:stCondLst>
                                            <p:cond delay="0"/>
                                          </p:stCondLst>
                                        </p:cTn>
                                        <p:tgtEl>
                                          <p:spTgt spid="474"/>
                                        </p:tgtEl>
                                        <p:attrNameLst>
                                          <p:attrName>style.visibility</p:attrName>
                                        </p:attrNameLst>
                                      </p:cBhvr>
                                      <p:to>
                                        <p:strVal val="hidden"/>
                                      </p:to>
                                    </p:set>
                                  </p:childTnLst>
                                </p:cTn>
                              </p:par>
                            </p:childTnLst>
                          </p:cTn>
                        </p:par>
                        <p:par>
                          <p:cTn id="31" fill="hold">
                            <p:stCondLst>
                              <p:cond delay="5800"/>
                            </p:stCondLst>
                            <p:childTnLst>
                              <p:par>
                                <p:cTn id="32" presetClass="exit" nodeType="afterEffect" presetSubtype="0" presetID="1" grpId="10" fill="hold">
                                  <p:stCondLst>
                                    <p:cond delay="0"/>
                                  </p:stCondLst>
                                  <p:iterate type="el" backwards="0">
                                    <p:tmAbs val="0"/>
                                  </p:iterate>
                                  <p:childTnLst>
                                    <p:set>
                                      <p:cBhvr>
                                        <p:cTn id="33" fill="hold">
                                          <p:stCondLst>
                                            <p:cond delay="0"/>
                                          </p:stCondLst>
                                        </p:cTn>
                                        <p:tgtEl>
                                          <p:spTgt spid="46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1" fill="hold">
                                  <p:stCondLst>
                                    <p:cond delay="0"/>
                                  </p:stCondLst>
                                  <p:iterate type="el" backwards="0">
                                    <p:tmAbs val="0"/>
                                  </p:iterate>
                                  <p:childTnLst>
                                    <p:set>
                                      <p:cBhvr>
                                        <p:cTn id="37" fill="hold"/>
                                        <p:tgtEl>
                                          <p:spTgt spid="485"/>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200"/>
                                  </p:stCondLst>
                                  <p:iterate type="el" backwards="0">
                                    <p:tmAbs val="0"/>
                                  </p:iterate>
                                  <p:childTnLst>
                                    <p:set>
                                      <p:cBhvr>
                                        <p:cTn id="40" fill="hold"/>
                                        <p:tgtEl>
                                          <p:spTgt spid="476"/>
                                        </p:tgtEl>
                                        <p:attrNameLst>
                                          <p:attrName>style.visibility</p:attrName>
                                        </p:attrNameLst>
                                      </p:cBhvr>
                                      <p:to>
                                        <p:strVal val="visible"/>
                                      </p:to>
                                    </p:set>
                                  </p:childTnLst>
                                </p:cTn>
                              </p:par>
                            </p:childTnLst>
                          </p:cTn>
                        </p:par>
                        <p:par>
                          <p:cTn id="41" fill="hold">
                            <p:stCondLst>
                              <p:cond delay="200"/>
                            </p:stCondLst>
                            <p:childTnLst>
                              <p:par>
                                <p:cTn id="42" presetClass="entr" nodeType="afterEffect" presetSubtype="0" presetID="1" grpId="13" fill="hold">
                                  <p:stCondLst>
                                    <p:cond delay="200"/>
                                  </p:stCondLst>
                                  <p:iterate type="el" backwards="0">
                                    <p:tmAbs val="0"/>
                                  </p:iterate>
                                  <p:childTnLst>
                                    <p:set>
                                      <p:cBhvr>
                                        <p:cTn id="43" fill="hold"/>
                                        <p:tgtEl>
                                          <p:spTgt spid="462"/>
                                        </p:tgtEl>
                                        <p:attrNameLst>
                                          <p:attrName>style.visibility</p:attrName>
                                        </p:attrNameLst>
                                      </p:cBhvr>
                                      <p:to>
                                        <p:strVal val="visible"/>
                                      </p:to>
                                    </p:set>
                                  </p:childTnLst>
                                </p:cTn>
                              </p:par>
                            </p:childTnLst>
                          </p:cTn>
                        </p:par>
                        <p:par>
                          <p:cTn id="44" fill="hold">
                            <p:stCondLst>
                              <p:cond delay="400"/>
                            </p:stCondLst>
                            <p:childTnLst>
                              <p:par>
                                <p:cTn id="45" presetClass="entr" nodeType="afterEffect" presetSubtype="0" presetID="1" grpId="14" fill="hold">
                                  <p:stCondLst>
                                    <p:cond delay="200"/>
                                  </p:stCondLst>
                                  <p:iterate type="el" backwards="0">
                                    <p:tmAbs val="0"/>
                                  </p:iterate>
                                  <p:childTnLst>
                                    <p:set>
                                      <p:cBhvr>
                                        <p:cTn id="46" fill="hold"/>
                                        <p:tgtEl>
                                          <p:spTgt spid="477"/>
                                        </p:tgtEl>
                                        <p:attrNameLst>
                                          <p:attrName>style.visibility</p:attrName>
                                        </p:attrNameLst>
                                      </p:cBhvr>
                                      <p:to>
                                        <p:strVal val="visible"/>
                                      </p:to>
                                    </p:set>
                                  </p:childTnLst>
                                </p:cTn>
                              </p:par>
                            </p:childTnLst>
                          </p:cTn>
                        </p:par>
                        <p:par>
                          <p:cTn id="47" fill="hold">
                            <p:stCondLst>
                              <p:cond delay="600"/>
                            </p:stCondLst>
                            <p:childTnLst>
                              <p:par>
                                <p:cTn id="48" presetClass="entr" nodeType="afterEffect" presetSubtype="0" presetID="1" grpId="15" fill="hold">
                                  <p:stCondLst>
                                    <p:cond delay="200"/>
                                  </p:stCondLst>
                                  <p:iterate type="el" backwards="0">
                                    <p:tmAbs val="0"/>
                                  </p:iterate>
                                  <p:childTnLst>
                                    <p:set>
                                      <p:cBhvr>
                                        <p:cTn id="49" fill="hold"/>
                                        <p:tgtEl>
                                          <p:spTgt spid="486"/>
                                        </p:tgtEl>
                                        <p:attrNameLst>
                                          <p:attrName>style.visibility</p:attrName>
                                        </p:attrNameLst>
                                      </p:cBhvr>
                                      <p:to>
                                        <p:strVal val="visible"/>
                                      </p:to>
                                    </p:set>
                                  </p:childTnLst>
                                </p:cTn>
                              </p:par>
                            </p:childTnLst>
                          </p:cTn>
                        </p:par>
                        <p:par>
                          <p:cTn id="50" fill="hold">
                            <p:stCondLst>
                              <p:cond delay="800"/>
                            </p:stCondLst>
                            <p:childTnLst>
                              <p:par>
                                <p:cTn id="51" presetClass="exit" nodeType="afterEffect" presetSubtype="0" presetID="1" grpId="16" fill="hold">
                                  <p:stCondLst>
                                    <p:cond delay="5000"/>
                                  </p:stCondLst>
                                  <p:iterate type="el" backwards="0">
                                    <p:tmAbs val="0"/>
                                  </p:iterate>
                                  <p:childTnLst>
                                    <p:set>
                                      <p:cBhvr>
                                        <p:cTn id="52" fill="hold">
                                          <p:stCondLst>
                                            <p:cond delay="0"/>
                                          </p:stCondLst>
                                        </p:cTn>
                                        <p:tgtEl>
                                          <p:spTgt spid="485"/>
                                        </p:tgtEl>
                                        <p:attrNameLst>
                                          <p:attrName>style.visibility</p:attrName>
                                        </p:attrNameLst>
                                      </p:cBhvr>
                                      <p:to>
                                        <p:strVal val="hidden"/>
                                      </p:to>
                                    </p:set>
                                  </p:childTnLst>
                                </p:cTn>
                              </p:par>
                            </p:childTnLst>
                          </p:cTn>
                        </p:par>
                        <p:par>
                          <p:cTn id="53" fill="hold">
                            <p:stCondLst>
                              <p:cond delay="5800"/>
                            </p:stCondLst>
                            <p:childTnLst>
                              <p:par>
                                <p:cTn id="54" presetClass="exit" nodeType="afterEffect" presetSubtype="0" presetID="1" grpId="17" fill="hold">
                                  <p:stCondLst>
                                    <p:cond delay="0"/>
                                  </p:stCondLst>
                                  <p:iterate type="el" backwards="0">
                                    <p:tmAbs val="0"/>
                                  </p:iterate>
                                  <p:childTnLst>
                                    <p:set>
                                      <p:cBhvr>
                                        <p:cTn id="55" fill="hold">
                                          <p:stCondLst>
                                            <p:cond delay="0"/>
                                          </p:stCondLst>
                                        </p:cTn>
                                        <p:tgtEl>
                                          <p:spTgt spid="486"/>
                                        </p:tgtEl>
                                        <p:attrNameLst>
                                          <p:attrName>style.visibility</p:attrName>
                                        </p:attrNameLst>
                                      </p:cBhvr>
                                      <p:to>
                                        <p:strVal val="hidden"/>
                                      </p:to>
                                    </p:set>
                                  </p:childTnLst>
                                </p:cTn>
                              </p:par>
                            </p:childTnLst>
                          </p:cTn>
                        </p:par>
                        <p:par>
                          <p:cTn id="56" fill="hold">
                            <p:stCondLst>
                              <p:cond delay="5800"/>
                            </p:stCondLst>
                            <p:childTnLst>
                              <p:par>
                                <p:cTn id="57" presetClass="exit" nodeType="afterEffect" presetSubtype="0" presetID="1" grpId="18" fill="hold">
                                  <p:stCondLst>
                                    <p:cond delay="0"/>
                                  </p:stCondLst>
                                  <p:iterate type="el" backwards="0">
                                    <p:tmAbs val="0"/>
                                  </p:iterate>
                                  <p:childTnLst>
                                    <p:set>
                                      <p:cBhvr>
                                        <p:cTn id="58" fill="hold">
                                          <p:stCondLst>
                                            <p:cond delay="0"/>
                                          </p:stCondLst>
                                        </p:cTn>
                                        <p:tgtEl>
                                          <p:spTgt spid="477"/>
                                        </p:tgtEl>
                                        <p:attrNameLst>
                                          <p:attrName>style.visibility</p:attrName>
                                        </p:attrNameLst>
                                      </p:cBhvr>
                                      <p:to>
                                        <p:strVal val="hidden"/>
                                      </p:to>
                                    </p:set>
                                  </p:childTnLst>
                                </p:cTn>
                              </p:par>
                            </p:childTnLst>
                          </p:cTn>
                        </p:par>
                        <p:par>
                          <p:cTn id="59" fill="hold">
                            <p:stCondLst>
                              <p:cond delay="5800"/>
                            </p:stCondLst>
                            <p:childTnLst>
                              <p:par>
                                <p:cTn id="60" presetClass="exit" nodeType="afterEffect" presetSubtype="0" presetID="1" grpId="19" fill="hold">
                                  <p:stCondLst>
                                    <p:cond delay="0"/>
                                  </p:stCondLst>
                                  <p:iterate type="el" backwards="0">
                                    <p:tmAbs val="0"/>
                                  </p:iterate>
                                  <p:childTnLst>
                                    <p:set>
                                      <p:cBhvr>
                                        <p:cTn id="61" fill="hold">
                                          <p:stCondLst>
                                            <p:cond delay="0"/>
                                          </p:stCondLst>
                                        </p:cTn>
                                        <p:tgtEl>
                                          <p:spTgt spid="476"/>
                                        </p:tgtEl>
                                        <p:attrNameLst>
                                          <p:attrName>style.visibility</p:attrName>
                                        </p:attrNameLst>
                                      </p:cBhvr>
                                      <p:to>
                                        <p:strVal val="hidden"/>
                                      </p:to>
                                    </p:set>
                                  </p:childTnLst>
                                </p:cTn>
                              </p:par>
                            </p:childTnLst>
                          </p:cTn>
                        </p:par>
                        <p:par>
                          <p:cTn id="62" fill="hold">
                            <p:stCondLst>
                              <p:cond delay="5800"/>
                            </p:stCondLst>
                            <p:childTnLst>
                              <p:par>
                                <p:cTn id="63" presetClass="exit" nodeType="afterEffect" presetSubtype="0" presetID="1" grpId="20" fill="hold">
                                  <p:stCondLst>
                                    <p:cond delay="0"/>
                                  </p:stCondLst>
                                  <p:iterate type="el" backwards="0">
                                    <p:tmAbs val="0"/>
                                  </p:iterate>
                                  <p:childTnLst>
                                    <p:set>
                                      <p:cBhvr>
                                        <p:cTn id="64" fill="hold">
                                          <p:stCondLst>
                                            <p:cond delay="0"/>
                                          </p:stCondLst>
                                        </p:cTn>
                                        <p:tgtEl>
                                          <p:spTgt spid="4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21" fill="hold">
                                  <p:stCondLst>
                                    <p:cond delay="0"/>
                                  </p:stCondLst>
                                  <p:iterate type="el" backwards="0">
                                    <p:tmAbs val="0"/>
                                  </p:iterate>
                                  <p:childTnLst>
                                    <p:set>
                                      <p:cBhvr>
                                        <p:cTn id="68" fill="hold"/>
                                        <p:tgtEl>
                                          <p:spTgt spid="490"/>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2" fill="hold">
                                  <p:stCondLst>
                                    <p:cond delay="200"/>
                                  </p:stCondLst>
                                  <p:iterate type="el" backwards="0">
                                    <p:tmAbs val="0"/>
                                  </p:iterate>
                                  <p:childTnLst>
                                    <p:set>
                                      <p:cBhvr>
                                        <p:cTn id="71" fill="hold"/>
                                        <p:tgtEl>
                                          <p:spTgt spid="478"/>
                                        </p:tgtEl>
                                        <p:attrNameLst>
                                          <p:attrName>style.visibility</p:attrName>
                                        </p:attrNameLst>
                                      </p:cBhvr>
                                      <p:to>
                                        <p:strVal val="visible"/>
                                      </p:to>
                                    </p:set>
                                  </p:childTnLst>
                                </p:cTn>
                              </p:par>
                            </p:childTnLst>
                          </p:cTn>
                        </p:par>
                        <p:par>
                          <p:cTn id="72" fill="hold">
                            <p:stCondLst>
                              <p:cond delay="200"/>
                            </p:stCondLst>
                            <p:childTnLst>
                              <p:par>
                                <p:cTn id="73" presetClass="entr" nodeType="afterEffect" presetSubtype="0" presetID="1" grpId="23" fill="hold">
                                  <p:stCondLst>
                                    <p:cond delay="200"/>
                                  </p:stCondLst>
                                  <p:iterate type="el" backwards="0">
                                    <p:tmAbs val="0"/>
                                  </p:iterate>
                                  <p:childTnLst>
                                    <p:set>
                                      <p:cBhvr>
                                        <p:cTn id="74" fill="hold"/>
                                        <p:tgtEl>
                                          <p:spTgt spid="465"/>
                                        </p:tgtEl>
                                        <p:attrNameLst>
                                          <p:attrName>style.visibility</p:attrName>
                                        </p:attrNameLst>
                                      </p:cBhvr>
                                      <p:to>
                                        <p:strVal val="visible"/>
                                      </p:to>
                                    </p:set>
                                  </p:childTnLst>
                                </p:cTn>
                              </p:par>
                            </p:childTnLst>
                          </p:cTn>
                        </p:par>
                        <p:par>
                          <p:cTn id="75" fill="hold">
                            <p:stCondLst>
                              <p:cond delay="400"/>
                            </p:stCondLst>
                            <p:childTnLst>
                              <p:par>
                                <p:cTn id="76" presetClass="entr" nodeType="afterEffect" presetSubtype="0" presetID="1" grpId="24" fill="hold">
                                  <p:stCondLst>
                                    <p:cond delay="200"/>
                                  </p:stCondLst>
                                  <p:iterate type="el" backwards="0">
                                    <p:tmAbs val="0"/>
                                  </p:iterate>
                                  <p:childTnLst>
                                    <p:set>
                                      <p:cBhvr>
                                        <p:cTn id="77" fill="hold"/>
                                        <p:tgtEl>
                                          <p:spTgt spid="479"/>
                                        </p:tgtEl>
                                        <p:attrNameLst>
                                          <p:attrName>style.visibility</p:attrName>
                                        </p:attrNameLst>
                                      </p:cBhvr>
                                      <p:to>
                                        <p:strVal val="visible"/>
                                      </p:to>
                                    </p:set>
                                  </p:childTnLst>
                                </p:cTn>
                              </p:par>
                            </p:childTnLst>
                          </p:cTn>
                        </p:par>
                        <p:par>
                          <p:cTn id="78" fill="hold">
                            <p:stCondLst>
                              <p:cond delay="600"/>
                            </p:stCondLst>
                            <p:childTnLst>
                              <p:par>
                                <p:cTn id="79" presetClass="entr" nodeType="afterEffect" presetSubtype="0" presetID="1" grpId="25" fill="hold">
                                  <p:stCondLst>
                                    <p:cond delay="200"/>
                                  </p:stCondLst>
                                  <p:iterate type="el" backwards="0">
                                    <p:tmAbs val="0"/>
                                  </p:iterate>
                                  <p:childTnLst>
                                    <p:set>
                                      <p:cBhvr>
                                        <p:cTn id="80" fill="hold"/>
                                        <p:tgtEl>
                                          <p:spTgt spid="491"/>
                                        </p:tgtEl>
                                        <p:attrNameLst>
                                          <p:attrName>style.visibility</p:attrName>
                                        </p:attrNameLst>
                                      </p:cBhvr>
                                      <p:to>
                                        <p:strVal val="visible"/>
                                      </p:to>
                                    </p:set>
                                  </p:childTnLst>
                                </p:cTn>
                              </p:par>
                            </p:childTnLst>
                          </p:cTn>
                        </p:par>
                        <p:par>
                          <p:cTn id="81" fill="hold">
                            <p:stCondLst>
                              <p:cond delay="800"/>
                            </p:stCondLst>
                            <p:childTnLst>
                              <p:par>
                                <p:cTn id="82" presetClass="exit" nodeType="afterEffect" presetSubtype="0" presetID="1" grpId="26" fill="hold">
                                  <p:stCondLst>
                                    <p:cond delay="5000"/>
                                  </p:stCondLst>
                                  <p:iterate type="el" backwards="0">
                                    <p:tmAbs val="0"/>
                                  </p:iterate>
                                  <p:childTnLst>
                                    <p:set>
                                      <p:cBhvr>
                                        <p:cTn id="83" fill="hold">
                                          <p:stCondLst>
                                            <p:cond delay="0"/>
                                          </p:stCondLst>
                                        </p:cTn>
                                        <p:tgtEl>
                                          <p:spTgt spid="490"/>
                                        </p:tgtEl>
                                        <p:attrNameLst>
                                          <p:attrName>style.visibility</p:attrName>
                                        </p:attrNameLst>
                                      </p:cBhvr>
                                      <p:to>
                                        <p:strVal val="hidden"/>
                                      </p:to>
                                    </p:set>
                                  </p:childTnLst>
                                </p:cTn>
                              </p:par>
                            </p:childTnLst>
                          </p:cTn>
                        </p:par>
                        <p:par>
                          <p:cTn id="84" fill="hold">
                            <p:stCondLst>
                              <p:cond delay="5800"/>
                            </p:stCondLst>
                            <p:childTnLst>
                              <p:par>
                                <p:cTn id="85" presetClass="exit" nodeType="afterEffect" presetSubtype="0" presetID="1" grpId="27" fill="hold">
                                  <p:stCondLst>
                                    <p:cond delay="0"/>
                                  </p:stCondLst>
                                  <p:iterate type="el" backwards="0">
                                    <p:tmAbs val="0"/>
                                  </p:iterate>
                                  <p:childTnLst>
                                    <p:set>
                                      <p:cBhvr>
                                        <p:cTn id="86" fill="hold">
                                          <p:stCondLst>
                                            <p:cond delay="0"/>
                                          </p:stCondLst>
                                        </p:cTn>
                                        <p:tgtEl>
                                          <p:spTgt spid="491"/>
                                        </p:tgtEl>
                                        <p:attrNameLst>
                                          <p:attrName>style.visibility</p:attrName>
                                        </p:attrNameLst>
                                      </p:cBhvr>
                                      <p:to>
                                        <p:strVal val="hidden"/>
                                      </p:to>
                                    </p:set>
                                  </p:childTnLst>
                                </p:cTn>
                              </p:par>
                            </p:childTnLst>
                          </p:cTn>
                        </p:par>
                        <p:par>
                          <p:cTn id="87" fill="hold">
                            <p:stCondLst>
                              <p:cond delay="5800"/>
                            </p:stCondLst>
                            <p:childTnLst>
                              <p:par>
                                <p:cTn id="88" presetClass="exit" nodeType="afterEffect" presetSubtype="0" presetID="1" grpId="28" fill="hold">
                                  <p:stCondLst>
                                    <p:cond delay="0"/>
                                  </p:stCondLst>
                                  <p:iterate type="el" backwards="0">
                                    <p:tmAbs val="0"/>
                                  </p:iterate>
                                  <p:childTnLst>
                                    <p:set>
                                      <p:cBhvr>
                                        <p:cTn id="89" fill="hold">
                                          <p:stCondLst>
                                            <p:cond delay="0"/>
                                          </p:stCondLst>
                                        </p:cTn>
                                        <p:tgtEl>
                                          <p:spTgt spid="479"/>
                                        </p:tgtEl>
                                        <p:attrNameLst>
                                          <p:attrName>style.visibility</p:attrName>
                                        </p:attrNameLst>
                                      </p:cBhvr>
                                      <p:to>
                                        <p:strVal val="hidden"/>
                                      </p:to>
                                    </p:set>
                                  </p:childTnLst>
                                </p:cTn>
                              </p:par>
                            </p:childTnLst>
                          </p:cTn>
                        </p:par>
                        <p:par>
                          <p:cTn id="90" fill="hold">
                            <p:stCondLst>
                              <p:cond delay="5800"/>
                            </p:stCondLst>
                            <p:childTnLst>
                              <p:par>
                                <p:cTn id="91" presetClass="exit" nodeType="afterEffect" presetSubtype="0" presetID="1" grpId="29" fill="hold">
                                  <p:stCondLst>
                                    <p:cond delay="0"/>
                                  </p:stCondLst>
                                  <p:iterate type="el" backwards="0">
                                    <p:tmAbs val="0"/>
                                  </p:iterate>
                                  <p:childTnLst>
                                    <p:set>
                                      <p:cBhvr>
                                        <p:cTn id="92" fill="hold">
                                          <p:stCondLst>
                                            <p:cond delay="0"/>
                                          </p:stCondLst>
                                        </p:cTn>
                                        <p:tgtEl>
                                          <p:spTgt spid="478"/>
                                        </p:tgtEl>
                                        <p:attrNameLst>
                                          <p:attrName>style.visibility</p:attrName>
                                        </p:attrNameLst>
                                      </p:cBhvr>
                                      <p:to>
                                        <p:strVal val="hidden"/>
                                      </p:to>
                                    </p:set>
                                  </p:childTnLst>
                                </p:cTn>
                              </p:par>
                            </p:childTnLst>
                          </p:cTn>
                        </p:par>
                        <p:par>
                          <p:cTn id="93" fill="hold">
                            <p:stCondLst>
                              <p:cond delay="5800"/>
                            </p:stCondLst>
                            <p:childTnLst>
                              <p:par>
                                <p:cTn id="94" presetClass="exit" nodeType="afterEffect" presetSubtype="0" presetID="1" grpId="30" fill="hold">
                                  <p:stCondLst>
                                    <p:cond delay="0"/>
                                  </p:stCondLst>
                                  <p:iterate type="el" backwards="0">
                                    <p:tmAbs val="0"/>
                                  </p:iterate>
                                  <p:childTnLst>
                                    <p:set>
                                      <p:cBhvr>
                                        <p:cTn id="95"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1" grpId="27"/>
      <p:bldP build="whole" bldLvl="1" animBg="1" rev="0" advAuto="0" spid="478" grpId="29"/>
      <p:bldP build="whole" bldLvl="1" animBg="1" rev="0" advAuto="0" spid="480" grpId="6"/>
      <p:bldP build="whole" bldLvl="1" animBg="1" rev="0" advAuto="0" spid="474" grpId="2"/>
      <p:bldP build="whole" bldLvl="1" animBg="1" rev="0" advAuto="0" spid="485" grpId="11"/>
      <p:bldP build="whole" bldLvl="1" animBg="1" rev="0" advAuto="0" spid="476" grpId="12"/>
      <p:bldP build="whole" bldLvl="1" animBg="1" rev="0" advAuto="0" spid="468" grpId="3"/>
      <p:bldP build="whole" bldLvl="1" animBg="1" rev="0" advAuto="0" spid="475" grpId="4"/>
      <p:bldP build="whole" bldLvl="1" animBg="1" rev="0" advAuto="0" spid="462" grpId="13"/>
      <p:bldP build="whole" bldLvl="1" animBg="1" rev="0" advAuto="0" spid="481" grpId="5"/>
      <p:bldP build="whole" bldLvl="1" animBg="1" rev="0" advAuto="0" spid="474" grpId="9"/>
      <p:bldP build="whole" bldLvl="1" animBg="1" rev="0" advAuto="0" spid="486" grpId="15"/>
      <p:bldP build="whole" bldLvl="1" animBg="1" rev="0" advAuto="0" spid="481" grpId="7"/>
      <p:bldP build="whole" bldLvl="1" animBg="1" rev="0" advAuto="0" spid="477" grpId="14"/>
      <p:bldP build="whole" bldLvl="1" animBg="1" rev="0" advAuto="0" spid="475" grpId="8"/>
      <p:bldP build="whole" bldLvl="1" animBg="1" rev="0" advAuto="0" spid="462" grpId="20"/>
      <p:bldP build="whole" bldLvl="1" animBg="1" rev="0" advAuto="0" spid="485" grpId="16"/>
      <p:bldP build="whole" bldLvl="1" animBg="1" rev="0" advAuto="0" spid="477" grpId="18"/>
      <p:bldP build="whole" bldLvl="1" animBg="1" rev="0" advAuto="0" spid="486" grpId="17"/>
      <p:bldP build="whole" bldLvl="1" animBg="1" rev="0" advAuto="0" spid="476" grpId="19"/>
      <p:bldP build="whole" bldLvl="1" animBg="1" rev="0" advAuto="0" spid="468" grpId="10"/>
      <p:bldP build="whole" bldLvl="1" animBg="1" rev="0" advAuto="0" spid="465" grpId="23"/>
      <p:bldP build="whole" bldLvl="1" animBg="1" rev="0" advAuto="0" spid="479" grpId="24"/>
      <p:bldP build="whole" bldLvl="1" animBg="1" rev="0" advAuto="0" spid="479" grpId="28"/>
      <p:bldP build="whole" bldLvl="1" animBg="1" rev="0" advAuto="0" spid="490" grpId="21"/>
      <p:bldP build="whole" bldLvl="1" animBg="1" rev="0" advAuto="0" spid="478" grpId="22"/>
      <p:bldP build="whole" bldLvl="1" animBg="1" rev="0" advAuto="0" spid="465" grpId="30"/>
      <p:bldP build="whole" bldLvl="1" animBg="1" rev="0" advAuto="0" spid="490" grpId="26"/>
      <p:bldP build="whole" bldLvl="1" animBg="1" rev="0" advAuto="0" spid="491" grpId="25"/>
      <p:bldP build="whole" bldLvl="1" animBg="1" rev="0" advAuto="0" spid="480"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Function as a Service"/>
          <p:cNvSpPr txBox="1"/>
          <p:nvPr>
            <p:ph type="title"/>
          </p:nvPr>
        </p:nvSpPr>
        <p:spPr>
          <a:prstGeom prst="rect">
            <a:avLst/>
          </a:prstGeom>
        </p:spPr>
        <p:txBody>
          <a:bodyPr/>
          <a:lstStyle/>
          <a:p>
            <a:pPr/>
            <a:r>
              <a:t>Function as a Service</a:t>
            </a:r>
          </a:p>
        </p:txBody>
      </p:sp>
      <p:grpSp>
        <p:nvGrpSpPr>
          <p:cNvPr id="496" name="Group"/>
          <p:cNvGrpSpPr/>
          <p:nvPr/>
        </p:nvGrpSpPr>
        <p:grpSpPr>
          <a:xfrm>
            <a:off x="10923333" y="2883603"/>
            <a:ext cx="2048648" cy="1476261"/>
            <a:chOff x="0" y="0"/>
            <a:chExt cx="2048647" cy="1476259"/>
          </a:xfrm>
        </p:grpSpPr>
        <p:sp>
          <p:nvSpPr>
            <p:cNvPr id="494"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495"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Client</a:t>
              </a:r>
            </a:p>
          </p:txBody>
        </p:sp>
      </p:grpSp>
      <p:sp>
        <p:nvSpPr>
          <p:cNvPr id="497" name="Rounded Rectangle"/>
          <p:cNvSpPr/>
          <p:nvPr/>
        </p:nvSpPr>
        <p:spPr>
          <a:xfrm>
            <a:off x="10076761" y="7735609"/>
            <a:ext cx="423047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498" name="Function"/>
          <p:cNvSpPr txBox="1"/>
          <p:nvPr/>
        </p:nvSpPr>
        <p:spPr>
          <a:xfrm>
            <a:off x="10148827" y="8115600"/>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Function</a:t>
            </a:r>
          </a:p>
        </p:txBody>
      </p:sp>
      <p:sp>
        <p:nvSpPr>
          <p:cNvPr id="499" name="Rounded Rectangle"/>
          <p:cNvSpPr/>
          <p:nvPr/>
        </p:nvSpPr>
        <p:spPr>
          <a:xfrm>
            <a:off x="15151865" y="7735609"/>
            <a:ext cx="4191001"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500" name="Function"/>
          <p:cNvSpPr txBox="1"/>
          <p:nvPr/>
        </p:nvSpPr>
        <p:spPr>
          <a:xfrm>
            <a:off x="15223931" y="8115600"/>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Function</a:t>
            </a:r>
          </a:p>
        </p:txBody>
      </p:sp>
      <p:sp>
        <p:nvSpPr>
          <p:cNvPr id="501" name="Rounded Rectangle"/>
          <p:cNvSpPr/>
          <p:nvPr/>
        </p:nvSpPr>
        <p:spPr>
          <a:xfrm>
            <a:off x="5001658" y="7738065"/>
            <a:ext cx="4216401" cy="1471349"/>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502" name="Function"/>
          <p:cNvSpPr txBox="1"/>
          <p:nvPr/>
        </p:nvSpPr>
        <p:spPr>
          <a:xfrm>
            <a:off x="5073484" y="8116791"/>
            <a:ext cx="4072749" cy="713898"/>
          </a:xfrm>
          <a:prstGeom prst="rect">
            <a:avLst/>
          </a:prstGeom>
          <a:ln w="25400">
            <a:miter lim="400000"/>
          </a:ln>
          <a:extLst>
            <a:ext uri="{C572A759-6A51-4108-AA02-DFA0A04FC94B}">
              <ma14:wrappingTextBoxFlag xmlns:ma14="http://schemas.microsoft.com/office/mac/drawingml/2011/main" val="1"/>
            </a:ext>
          </a:extLst>
        </p:spPr>
        <p:txBody>
          <a:bodyPr tIns="91439" bIns="91439" anchor="ctr"/>
          <a:lstStyle>
            <a:lvl1pPr algn="ctr">
              <a:defRPr>
                <a:solidFill>
                  <a:srgbClr val="FFFFFF"/>
                </a:solidFill>
              </a:defRPr>
            </a:lvl1pPr>
          </a:lstStyle>
          <a:p>
            <a:pPr/>
            <a:r>
              <a:t>Function</a:t>
            </a:r>
          </a:p>
        </p:txBody>
      </p:sp>
      <p:grpSp>
        <p:nvGrpSpPr>
          <p:cNvPr id="505" name="Group"/>
          <p:cNvGrpSpPr/>
          <p:nvPr/>
        </p:nvGrpSpPr>
        <p:grpSpPr>
          <a:xfrm>
            <a:off x="5001658" y="5200352"/>
            <a:ext cx="14380684" cy="716281"/>
            <a:chOff x="0" y="0"/>
            <a:chExt cx="14380683" cy="716280"/>
          </a:xfrm>
        </p:grpSpPr>
        <p:sp>
          <p:nvSpPr>
            <p:cNvPr id="503"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04"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Api Gateway</a:t>
              </a:r>
            </a:p>
          </p:txBody>
        </p:sp>
      </p:grpSp>
      <p:pic>
        <p:nvPicPr>
          <p:cNvPr id="506"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
        <p:nvSpPr>
          <p:cNvPr id="507" name="Orchestration"/>
          <p:cNvSpPr txBox="1"/>
          <p:nvPr/>
        </p:nvSpPr>
        <p:spPr>
          <a:xfrm>
            <a:off x="10148827" y="11424728"/>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Orchestration</a:t>
            </a:r>
          </a:p>
        </p:txBody>
      </p:sp>
      <p:sp>
        <p:nvSpPr>
          <p:cNvPr id="508" name="Line"/>
          <p:cNvSpPr/>
          <p:nvPr/>
        </p:nvSpPr>
        <p:spPr>
          <a:xfrm>
            <a:off x="6865515" y="5879408"/>
            <a:ext cx="1" cy="1796710"/>
          </a:xfrm>
          <a:prstGeom prst="line">
            <a:avLst/>
          </a:prstGeom>
          <a:ln w="101600">
            <a:solidFill>
              <a:srgbClr val="000000"/>
            </a:solidFill>
            <a:miter/>
            <a:tailEnd type="triangle"/>
          </a:ln>
        </p:spPr>
        <p:txBody>
          <a:bodyPr tIns="91439" bIns="91439"/>
          <a:lstStyle/>
          <a:p>
            <a:pPr/>
          </a:p>
        </p:txBody>
      </p:sp>
      <p:sp>
        <p:nvSpPr>
          <p:cNvPr id="509" name="Line"/>
          <p:cNvSpPr/>
          <p:nvPr/>
        </p:nvSpPr>
        <p:spPr>
          <a:xfrm flipV="1">
            <a:off x="7354201" y="5879408"/>
            <a:ext cx="1" cy="1722709"/>
          </a:xfrm>
          <a:prstGeom prst="line">
            <a:avLst/>
          </a:prstGeom>
          <a:ln w="101600">
            <a:solidFill>
              <a:srgbClr val="000000"/>
            </a:solidFill>
            <a:miter/>
            <a:tailEnd type="triangle"/>
          </a:ln>
        </p:spPr>
        <p:txBody>
          <a:bodyPr tIns="91439" bIns="91439"/>
          <a:lstStyle/>
          <a:p>
            <a:pPr/>
          </a:p>
        </p:txBody>
      </p:sp>
      <p:sp>
        <p:nvSpPr>
          <p:cNvPr id="510" name="Line"/>
          <p:cNvSpPr/>
          <p:nvPr/>
        </p:nvSpPr>
        <p:spPr>
          <a:xfrm>
            <a:off x="7167031" y="9196510"/>
            <a:ext cx="9403717" cy="1555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7" y="21600"/>
                </a:lnTo>
                <a:lnTo>
                  <a:pt x="21560" y="21385"/>
                </a:lnTo>
                <a:lnTo>
                  <a:pt x="21600" y="1294"/>
                </a:lnTo>
              </a:path>
            </a:pathLst>
          </a:custGeom>
          <a:ln w="101600">
            <a:solidFill>
              <a:srgbClr val="FF2600"/>
            </a:solidFill>
            <a:miter/>
            <a:tailEnd type="triangle"/>
          </a:ln>
        </p:spPr>
        <p:txBody>
          <a:bodyPr tIns="91439" bIns="91439"/>
          <a:lstStyle/>
          <a:p>
            <a:pPr/>
          </a:p>
        </p:txBody>
      </p:sp>
      <p:sp>
        <p:nvSpPr>
          <p:cNvPr id="511" name="Line"/>
          <p:cNvSpPr/>
          <p:nvPr/>
        </p:nvSpPr>
        <p:spPr>
          <a:xfrm>
            <a:off x="11455852" y="9196034"/>
            <a:ext cx="5765300" cy="2181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03" y="21600"/>
                </a:lnTo>
                <a:lnTo>
                  <a:pt x="40" y="21385"/>
                </a:lnTo>
                <a:lnTo>
                  <a:pt x="0" y="1294"/>
                </a:lnTo>
              </a:path>
            </a:pathLst>
          </a:custGeom>
          <a:ln w="101600">
            <a:solidFill>
              <a:srgbClr val="FF2600"/>
            </a:solidFill>
            <a:miter/>
            <a:tailEnd type="triangle"/>
          </a:ln>
        </p:spPr>
        <p:txBody>
          <a:bodyPr tIns="91439" bIns="91439"/>
          <a:lstStyle/>
          <a:p>
            <a:pPr/>
          </a:p>
        </p:txBody>
      </p:sp>
      <p:sp>
        <p:nvSpPr>
          <p:cNvPr id="512" name="Line"/>
          <p:cNvSpPr/>
          <p:nvPr/>
        </p:nvSpPr>
        <p:spPr>
          <a:xfrm>
            <a:off x="11458970" y="4371495"/>
            <a:ext cx="1" cy="788302"/>
          </a:xfrm>
          <a:prstGeom prst="line">
            <a:avLst/>
          </a:prstGeom>
          <a:ln w="101600">
            <a:solidFill>
              <a:srgbClr val="000000"/>
            </a:solidFill>
            <a:miter/>
            <a:tailEnd type="triangle"/>
          </a:ln>
        </p:spPr>
        <p:txBody>
          <a:bodyPr tIns="91439" bIns="91439"/>
          <a:lstStyle/>
          <a:p>
            <a:pPr/>
          </a:p>
        </p:txBody>
      </p:sp>
      <p:sp>
        <p:nvSpPr>
          <p:cNvPr id="513" name="Line"/>
          <p:cNvSpPr/>
          <p:nvPr/>
        </p:nvSpPr>
        <p:spPr>
          <a:xfrm flipV="1">
            <a:off x="12422954" y="4371495"/>
            <a:ext cx="1" cy="788302"/>
          </a:xfrm>
          <a:prstGeom prst="line">
            <a:avLst/>
          </a:prstGeom>
          <a:ln w="101600">
            <a:solidFill>
              <a:srgbClr val="000000"/>
            </a:solidFill>
            <a:miter/>
            <a:tailEnd type="triangle"/>
          </a:ln>
        </p:spPr>
        <p:txBody>
          <a:bodyPr tIns="91439" bIns="91439"/>
          <a:lstStyle/>
          <a:p>
            <a:pPr/>
          </a:p>
        </p:txBody>
      </p:sp>
      <p:sp>
        <p:nvSpPr>
          <p:cNvPr id="514" name="Line"/>
          <p:cNvSpPr/>
          <p:nvPr/>
        </p:nvSpPr>
        <p:spPr>
          <a:xfrm>
            <a:off x="13407587" y="9346901"/>
            <a:ext cx="5473877" cy="2599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7" y="21600"/>
                </a:lnTo>
                <a:lnTo>
                  <a:pt x="21560" y="21385"/>
                </a:lnTo>
                <a:lnTo>
                  <a:pt x="21600" y="1294"/>
                </a:lnTo>
              </a:path>
            </a:pathLst>
          </a:custGeom>
          <a:ln w="101600">
            <a:solidFill>
              <a:srgbClr val="FF2600"/>
            </a:solidFill>
            <a:miter/>
            <a:tailEnd type="triangle"/>
          </a:ln>
        </p:spPr>
        <p:txBody>
          <a:bodyPr tIns="91439" bIns="91439"/>
          <a:lstStyle/>
          <a:p>
            <a:pPr/>
          </a:p>
        </p:txBody>
      </p:sp>
      <p:sp>
        <p:nvSpPr>
          <p:cNvPr id="515" name="Line"/>
          <p:cNvSpPr/>
          <p:nvPr/>
        </p:nvSpPr>
        <p:spPr>
          <a:xfrm>
            <a:off x="6225400" y="9268186"/>
            <a:ext cx="11840724" cy="2181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03" y="21600"/>
                </a:lnTo>
                <a:lnTo>
                  <a:pt x="40" y="21385"/>
                </a:lnTo>
                <a:lnTo>
                  <a:pt x="0" y="1294"/>
                </a:lnTo>
              </a:path>
            </a:pathLst>
          </a:custGeom>
          <a:ln w="101600">
            <a:solidFill>
              <a:srgbClr val="FF2600"/>
            </a:solidFill>
            <a:miter/>
            <a:tailEnd type="triangle"/>
          </a:ln>
        </p:spPr>
        <p:txBody>
          <a:bodyPr tIns="91439" bIns="91439"/>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12"/>
                                        </p:tgtEl>
                                        <p:attrNameLst>
                                          <p:attrName>style.visibility</p:attrName>
                                        </p:attrNameLst>
                                      </p:cBhvr>
                                      <p:to>
                                        <p:strVal val="visible"/>
                                      </p:to>
                                    </p:set>
                                    <p:animEffect filter="dissolve" transition="in">
                                      <p:cBhvr>
                                        <p:cTn id="7" dur="1000"/>
                                        <p:tgtEl>
                                          <p:spTgt spid="512"/>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508"/>
                                        </p:tgtEl>
                                        <p:attrNameLst>
                                          <p:attrName>style.visibility</p:attrName>
                                        </p:attrNameLst>
                                      </p:cBhvr>
                                      <p:to>
                                        <p:strVal val="visible"/>
                                      </p:to>
                                    </p:set>
                                    <p:animEffect filter="dissolve" transition="in">
                                      <p:cBhvr>
                                        <p:cTn id="11" dur="1000"/>
                                        <p:tgtEl>
                                          <p:spTgt spid="508"/>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510"/>
                                        </p:tgtEl>
                                        <p:attrNameLst>
                                          <p:attrName>style.visibility</p:attrName>
                                        </p:attrNameLst>
                                      </p:cBhvr>
                                      <p:to>
                                        <p:strVal val="visible"/>
                                      </p:to>
                                    </p:set>
                                    <p:animEffect filter="dissolve" transition="in">
                                      <p:cBhvr>
                                        <p:cTn id="15" dur="1000"/>
                                        <p:tgtEl>
                                          <p:spTgt spid="510"/>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511"/>
                                        </p:tgtEl>
                                        <p:attrNameLst>
                                          <p:attrName>style.visibility</p:attrName>
                                        </p:attrNameLst>
                                      </p:cBhvr>
                                      <p:to>
                                        <p:strVal val="visible"/>
                                      </p:to>
                                    </p:set>
                                    <p:animEffect filter="dissolve" transition="in">
                                      <p:cBhvr>
                                        <p:cTn id="19" dur="1000"/>
                                        <p:tgtEl>
                                          <p:spTgt spid="511"/>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514"/>
                                        </p:tgtEl>
                                        <p:attrNameLst>
                                          <p:attrName>style.visibility</p:attrName>
                                        </p:attrNameLst>
                                      </p:cBhvr>
                                      <p:to>
                                        <p:strVal val="visible"/>
                                      </p:to>
                                    </p:set>
                                    <p:animEffect filter="dissolve" transition="in">
                                      <p:cBhvr>
                                        <p:cTn id="23" dur="1000"/>
                                        <p:tgtEl>
                                          <p:spTgt spid="514"/>
                                        </p:tgtEl>
                                      </p:cBhvr>
                                    </p:animEffect>
                                  </p:childTnLst>
                                </p:cTn>
                              </p:par>
                            </p:childTnLst>
                          </p:cTn>
                        </p:par>
                        <p:par>
                          <p:cTn id="24" fill="hold">
                            <p:stCondLst>
                              <p:cond delay="5000"/>
                            </p:stCondLst>
                            <p:childTnLst>
                              <p:par>
                                <p:cTn id="25" presetClass="entr" nodeType="afterEffect" presetID="9" grpId="6" fill="hold">
                                  <p:stCondLst>
                                    <p:cond delay="0"/>
                                  </p:stCondLst>
                                  <p:iterate type="el" backwards="0">
                                    <p:tmAbs val="0"/>
                                  </p:iterate>
                                  <p:childTnLst>
                                    <p:set>
                                      <p:cBhvr>
                                        <p:cTn id="26" fill="hold"/>
                                        <p:tgtEl>
                                          <p:spTgt spid="515"/>
                                        </p:tgtEl>
                                        <p:attrNameLst>
                                          <p:attrName>style.visibility</p:attrName>
                                        </p:attrNameLst>
                                      </p:cBhvr>
                                      <p:to>
                                        <p:strVal val="visible"/>
                                      </p:to>
                                    </p:set>
                                    <p:animEffect filter="dissolve" transition="in">
                                      <p:cBhvr>
                                        <p:cTn id="27" dur="1000"/>
                                        <p:tgtEl>
                                          <p:spTgt spid="515"/>
                                        </p:tgtEl>
                                      </p:cBhvr>
                                    </p:animEffect>
                                  </p:childTnLst>
                                </p:cTn>
                              </p:par>
                            </p:childTnLst>
                          </p:cTn>
                        </p:par>
                        <p:par>
                          <p:cTn id="28" fill="hold">
                            <p:stCondLst>
                              <p:cond delay="6000"/>
                            </p:stCondLst>
                            <p:childTnLst>
                              <p:par>
                                <p:cTn id="29" presetClass="entr" nodeType="afterEffect" presetID="9" grpId="7" fill="hold">
                                  <p:stCondLst>
                                    <p:cond delay="0"/>
                                  </p:stCondLst>
                                  <p:iterate type="el" backwards="0">
                                    <p:tmAbs val="0"/>
                                  </p:iterate>
                                  <p:childTnLst>
                                    <p:set>
                                      <p:cBhvr>
                                        <p:cTn id="30" fill="hold"/>
                                        <p:tgtEl>
                                          <p:spTgt spid="509"/>
                                        </p:tgtEl>
                                        <p:attrNameLst>
                                          <p:attrName>style.visibility</p:attrName>
                                        </p:attrNameLst>
                                      </p:cBhvr>
                                      <p:to>
                                        <p:strVal val="visible"/>
                                      </p:to>
                                    </p:set>
                                    <p:animEffect filter="dissolve" transition="in">
                                      <p:cBhvr>
                                        <p:cTn id="31" dur="1000"/>
                                        <p:tgtEl>
                                          <p:spTgt spid="509"/>
                                        </p:tgtEl>
                                      </p:cBhvr>
                                    </p:animEffect>
                                  </p:childTnLst>
                                </p:cTn>
                              </p:par>
                            </p:childTnLst>
                          </p:cTn>
                        </p:par>
                        <p:par>
                          <p:cTn id="32" fill="hold">
                            <p:stCondLst>
                              <p:cond delay="7000"/>
                            </p:stCondLst>
                            <p:childTnLst>
                              <p:par>
                                <p:cTn id="33" presetClass="entr" nodeType="afterEffect" presetID="9" grpId="8" fill="hold">
                                  <p:stCondLst>
                                    <p:cond delay="0"/>
                                  </p:stCondLst>
                                  <p:iterate type="el" backwards="0">
                                    <p:tmAbs val="0"/>
                                  </p:iterate>
                                  <p:childTnLst>
                                    <p:set>
                                      <p:cBhvr>
                                        <p:cTn id="34" fill="hold"/>
                                        <p:tgtEl>
                                          <p:spTgt spid="513"/>
                                        </p:tgtEl>
                                        <p:attrNameLst>
                                          <p:attrName>style.visibility</p:attrName>
                                        </p:attrNameLst>
                                      </p:cBhvr>
                                      <p:to>
                                        <p:strVal val="visible"/>
                                      </p:to>
                                    </p:set>
                                    <p:animEffect filter="dissolve" transition="in">
                                      <p:cBhvr>
                                        <p:cTn id="35"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5" grpId="6"/>
      <p:bldP build="whole" bldLvl="1" animBg="1" rev="0" advAuto="0" spid="514" grpId="5"/>
      <p:bldP build="whole" bldLvl="1" animBg="1" rev="0" advAuto="0" spid="510" grpId="3"/>
      <p:bldP build="whole" bldLvl="1" animBg="1" rev="0" advAuto="0" spid="512" grpId="1"/>
      <p:bldP build="whole" bldLvl="1" animBg="1" rev="0" advAuto="0" spid="513" grpId="8"/>
      <p:bldP build="whole" bldLvl="1" animBg="1" rev="0" advAuto="0" spid="508" grpId="2"/>
      <p:bldP build="whole" bldLvl="1" animBg="1" rev="0" advAuto="0" spid="509" grpId="7"/>
      <p:bldP build="whole" bldLvl="1" animBg="1" rev="0" advAuto="0" spid="511" grpId="4"/>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139" name="Group"/>
          <p:cNvGrpSpPr/>
          <p:nvPr/>
        </p:nvGrpSpPr>
        <p:grpSpPr>
          <a:xfrm>
            <a:off x="13227843" y="1428750"/>
            <a:ext cx="6429376" cy="9161861"/>
            <a:chOff x="0" y="0"/>
            <a:chExt cx="6429375" cy="9161860"/>
          </a:xfrm>
        </p:grpSpPr>
        <p:sp>
          <p:nvSpPr>
            <p:cNvPr id="137" name="Rectangle"/>
            <p:cNvSpPr/>
            <p:nvPr/>
          </p:nvSpPr>
          <p:spPr>
            <a:xfrm>
              <a:off x="0" y="0"/>
              <a:ext cx="6429375" cy="9161861"/>
            </a:xfrm>
            <a:prstGeom prst="rect">
              <a:avLst/>
            </a:prstGeom>
            <a:solidFill>
              <a:srgbClr val="F0F1F1"/>
            </a:solidFill>
            <a:ln w="254000" cap="sq">
              <a:noFill/>
              <a:miter lim="400000"/>
            </a:ln>
            <a:effectLst/>
          </p:spPr>
          <p:txBody>
            <a:bodyPr wrap="square" lIns="0" tIns="0" rIns="0" bIns="0" numCol="1" anchor="t">
              <a:noAutofit/>
            </a:bodyPr>
            <a:lstStyle/>
            <a:p>
              <a:pPr defTabSz="642937">
                <a:defRPr sz="1600">
                  <a:latin typeface="+mj-lt"/>
                  <a:ea typeface="+mj-ea"/>
                  <a:cs typeface="+mj-cs"/>
                  <a:sym typeface="Helvetica"/>
                </a:defRPr>
              </a:pPr>
            </a:p>
          </p:txBody>
        </p:sp>
        <p:pic>
          <p:nvPicPr>
            <p:cNvPr id="138" name="image21.jpg" descr="image21.jpg"/>
            <p:cNvPicPr>
              <a:picLocks noChangeAspect="0"/>
            </p:cNvPicPr>
            <p:nvPr/>
          </p:nvPicPr>
          <p:blipFill>
            <a:blip r:embed="rId3">
              <a:extLst/>
            </a:blip>
            <a:stretch>
              <a:fillRect/>
            </a:stretch>
          </p:blipFill>
          <p:spPr>
            <a:xfrm>
              <a:off x="0" y="0"/>
              <a:ext cx="6429375" cy="9161861"/>
            </a:xfrm>
            <a:prstGeom prst="rect">
              <a:avLst/>
            </a:prstGeom>
            <a:ln w="254000" cap="sq">
              <a:solidFill>
                <a:srgbClr val="FFFFFF"/>
              </a:solidFill>
              <a:prstDash val="solid"/>
              <a:miter lim="400000"/>
            </a:ln>
            <a:effectLst>
              <a:outerShdw sx="100000" sy="100000" kx="0" ky="0" algn="b" rotWithShape="0" blurRad="76200" dist="50800" dir="12900000">
                <a:srgbClr val="000000">
                  <a:alpha val="30000"/>
                </a:srgbClr>
              </a:outerShdw>
            </a:effectLst>
          </p:spPr>
        </p:pic>
      </p:grpSp>
      <p:pic>
        <p:nvPicPr>
          <p:cNvPr id="140" name="bigCamera 061.jpg" descr="bigCamera 061.jpg"/>
          <p:cNvPicPr>
            <a:picLocks noChangeAspect="0"/>
          </p:cNvPicPr>
          <p:nvPr/>
        </p:nvPicPr>
        <p:blipFill>
          <a:blip r:embed="rId4">
            <a:extLst/>
          </a:blip>
          <a:stretch>
            <a:fillRect/>
          </a:stretch>
        </p:blipFill>
        <p:spPr>
          <a:xfrm rot="1106096">
            <a:off x="10891613" y="2853506"/>
            <a:ext cx="12044860" cy="8274051"/>
          </a:xfrm>
          <a:prstGeom prst="rect">
            <a:avLst/>
          </a:prstGeom>
          <a:effectLst>
            <a:outerShdw sx="100000" sy="100000" kx="0" ky="0" algn="b" rotWithShape="0" blurRad="177800" dist="101600" dir="2700000">
              <a:srgbClr val="000000">
                <a:alpha val="75000"/>
              </a:srgbClr>
            </a:outerShdw>
          </a:effectLst>
        </p:spPr>
      </p:pic>
      <p:pic>
        <p:nvPicPr>
          <p:cNvPr id="141" name="IMG_0202.jpg" descr="IMG_0202.jpg"/>
          <p:cNvPicPr>
            <a:picLocks noChangeAspect="0"/>
          </p:cNvPicPr>
          <p:nvPr/>
        </p:nvPicPr>
        <p:blipFill>
          <a:blip r:embed="rId5">
            <a:extLst/>
          </a:blip>
          <a:stretch>
            <a:fillRect/>
          </a:stretch>
        </p:blipFill>
        <p:spPr>
          <a:xfrm>
            <a:off x="10975975" y="589568"/>
            <a:ext cx="9611519" cy="12795438"/>
          </a:xfrm>
          <a:prstGeom prst="rect">
            <a:avLst/>
          </a:prstGeom>
          <a:effectLst>
            <a:outerShdw sx="100000" sy="100000" kx="0" ky="0" algn="b" rotWithShape="0" blurRad="177800" dist="101600" dir="2700000">
              <a:srgbClr val="000000">
                <a:alpha val="75000"/>
              </a:srgbClr>
            </a:outerShdw>
          </a:effectLst>
        </p:spPr>
      </p:pic>
      <p:pic>
        <p:nvPicPr>
          <p:cNvPr id="142" name="Walt Disney World 2008 153.jpg" descr="Walt Disney World 2008 153.jpg"/>
          <p:cNvPicPr>
            <a:picLocks noChangeAspect="0"/>
          </p:cNvPicPr>
          <p:nvPr/>
        </p:nvPicPr>
        <p:blipFill>
          <a:blip r:embed="rId6">
            <a:extLst/>
          </a:blip>
          <a:stretch>
            <a:fillRect/>
          </a:stretch>
        </p:blipFill>
        <p:spPr>
          <a:xfrm rot="20584349">
            <a:off x="10123682" y="2602182"/>
            <a:ext cx="12290426" cy="8434785"/>
          </a:xfrm>
          <a:prstGeom prst="rect">
            <a:avLst/>
          </a:prstGeom>
          <a:effectLst>
            <a:outerShdw sx="100000" sy="100000" kx="0" ky="0" algn="b" rotWithShape="0" blurRad="177800" dist="101600" dir="2700000">
              <a:srgbClr val="000000">
                <a:alpha val="75000"/>
              </a:srgbClr>
            </a:outerShdw>
          </a:effectLst>
        </p:spPr>
      </p:pic>
      <p:sp>
        <p:nvSpPr>
          <p:cNvPr id="143" name="I’m Shawn"/>
          <p:cNvSpPr txBox="1"/>
          <p:nvPr>
            <p:ph type="title"/>
          </p:nvPr>
        </p:nvSpPr>
        <p:spPr>
          <a:xfrm>
            <a:off x="3476625" y="4179093"/>
            <a:ext cx="14716125" cy="5357814"/>
          </a:xfrm>
          <a:prstGeom prst="rect">
            <a:avLst/>
          </a:prstGeom>
        </p:spPr>
        <p:txBody>
          <a:bodyPr/>
          <a:lstStyle/>
          <a:p>
            <a:pPr/>
            <a:r>
              <a:t>I’m Shawn</a:t>
            </a:r>
          </a:p>
        </p:txBody>
      </p:sp>
      <p:sp>
        <p:nvSpPr>
          <p:cNvPr id="144" name="My Son"/>
          <p:cNvSpPr txBox="1"/>
          <p:nvPr/>
        </p:nvSpPr>
        <p:spPr>
          <a:xfrm>
            <a:off x="4169295" y="3174404"/>
            <a:ext cx="2293691" cy="955676"/>
          </a:xfrm>
          <a:prstGeom prst="rect">
            <a:avLst/>
          </a:prstGeom>
          <a:ln w="254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ctr" defTabSz="821531">
              <a:defRPr sz="5600">
                <a:latin typeface="Gill Sans"/>
                <a:ea typeface="Gill Sans"/>
                <a:cs typeface="Gill Sans"/>
                <a:sym typeface="Gill Sans"/>
              </a:defRPr>
            </a:lvl1pPr>
          </a:lstStyle>
          <a:p>
            <a:pPr/>
            <a:r>
              <a:t>My Son</a:t>
            </a:r>
          </a:p>
        </p:txBody>
      </p:sp>
      <p:sp>
        <p:nvSpPr>
          <p:cNvPr id="145" name="My Daughter"/>
          <p:cNvSpPr txBox="1"/>
          <p:nvPr/>
        </p:nvSpPr>
        <p:spPr>
          <a:xfrm>
            <a:off x="3181945" y="4674592"/>
            <a:ext cx="4268391" cy="955676"/>
          </a:xfrm>
          <a:prstGeom prst="rect">
            <a:avLst/>
          </a:prstGeom>
          <a:ln w="254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ctr" defTabSz="821531">
              <a:defRPr sz="5600">
                <a:latin typeface="Gill Sans"/>
                <a:ea typeface="Gill Sans"/>
                <a:cs typeface="Gill Sans"/>
                <a:sym typeface="Gill Sans"/>
              </a:defRPr>
            </a:lvl1pPr>
          </a:lstStyle>
          <a:p>
            <a:pPr/>
            <a:r>
              <a:t>My Daughter</a:t>
            </a:r>
          </a:p>
        </p:txBody>
      </p:sp>
      <p:sp>
        <p:nvSpPr>
          <p:cNvPr id="146" name="My Family"/>
          <p:cNvSpPr txBox="1"/>
          <p:nvPr/>
        </p:nvSpPr>
        <p:spPr>
          <a:xfrm>
            <a:off x="3805187" y="6174779"/>
            <a:ext cx="3021907" cy="955676"/>
          </a:xfrm>
          <a:prstGeom prst="rect">
            <a:avLst/>
          </a:prstGeom>
          <a:ln w="254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ctr" defTabSz="821531">
              <a:defRPr sz="5600">
                <a:latin typeface="Gill Sans"/>
                <a:ea typeface="Gill Sans"/>
                <a:cs typeface="Gill Sans"/>
                <a:sym typeface="Gill Sans"/>
              </a:defRPr>
            </a:lvl1pPr>
          </a:lstStyle>
          <a:p>
            <a:pPr/>
            <a:r>
              <a:t>My Family</a:t>
            </a:r>
          </a:p>
        </p:txBody>
      </p:sp>
      <p:sp>
        <p:nvSpPr>
          <p:cNvPr id="147" name="I live here"/>
          <p:cNvSpPr txBox="1"/>
          <p:nvPr/>
        </p:nvSpPr>
        <p:spPr>
          <a:xfrm>
            <a:off x="3396257" y="7674967"/>
            <a:ext cx="3839767" cy="955676"/>
          </a:xfrm>
          <a:prstGeom prst="rect">
            <a:avLst/>
          </a:prstGeom>
          <a:ln w="254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ctr" defTabSz="821531">
              <a:defRPr sz="5600">
                <a:latin typeface="Gill Sans"/>
                <a:ea typeface="Gill Sans"/>
                <a:cs typeface="Gill Sans"/>
                <a:sym typeface="Gill Sans"/>
              </a:defRPr>
            </a:lvl1pPr>
          </a:lstStyle>
          <a:p>
            <a:pPr/>
            <a:r>
              <a:t>I live here</a:t>
            </a:r>
          </a:p>
        </p:txBody>
      </p:sp>
      <p:sp>
        <p:nvSpPr>
          <p:cNvPr id="148" name="My Favorite Team"/>
          <p:cNvSpPr txBox="1"/>
          <p:nvPr/>
        </p:nvSpPr>
        <p:spPr>
          <a:xfrm>
            <a:off x="2351484" y="10675342"/>
            <a:ext cx="5929313" cy="955676"/>
          </a:xfrm>
          <a:prstGeom prst="rect">
            <a:avLst/>
          </a:prstGeom>
          <a:ln w="254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ctr" defTabSz="821531">
              <a:defRPr sz="5600">
                <a:latin typeface="Gill Sans"/>
                <a:ea typeface="Gill Sans"/>
                <a:cs typeface="Gill Sans"/>
                <a:sym typeface="Gill Sans"/>
              </a:defRPr>
            </a:lvl1pPr>
          </a:lstStyle>
          <a:p>
            <a:pPr/>
            <a:r>
              <a:t>My Favorite Team</a:t>
            </a:r>
          </a:p>
        </p:txBody>
      </p:sp>
      <p:pic>
        <p:nvPicPr>
          <p:cNvPr id="149" name="droppedImage.png" descr="droppedImage.png"/>
          <p:cNvPicPr>
            <a:picLocks noChangeAspect="0"/>
          </p:cNvPicPr>
          <p:nvPr/>
        </p:nvPicPr>
        <p:blipFill>
          <a:blip r:embed="rId7">
            <a:extLst/>
          </a:blip>
          <a:stretch>
            <a:fillRect/>
          </a:stretch>
        </p:blipFill>
        <p:spPr>
          <a:xfrm rot="900000">
            <a:off x="10582630" y="1873649"/>
            <a:ext cx="10325895" cy="9881395"/>
          </a:xfrm>
          <a:prstGeom prst="rect">
            <a:avLst/>
          </a:prstGeom>
          <a:effectLst>
            <a:outerShdw sx="100000" sy="100000" kx="0" ky="0" algn="b" rotWithShape="0" blurRad="177800" dist="101600" dir="2700000">
              <a:srgbClr val="000000">
                <a:alpha val="75000"/>
              </a:srgbClr>
            </a:outerShdw>
          </a:effectLst>
        </p:spPr>
      </p:pic>
      <p:pic>
        <p:nvPicPr>
          <p:cNvPr id="150" name="Untitled-60.jpg" descr="Untitled-60.jpg"/>
          <p:cNvPicPr>
            <a:picLocks noChangeAspect="1"/>
          </p:cNvPicPr>
          <p:nvPr/>
        </p:nvPicPr>
        <p:blipFill>
          <a:blip r:embed="rId8">
            <a:extLst/>
          </a:blip>
          <a:stretch>
            <a:fillRect/>
          </a:stretch>
        </p:blipFill>
        <p:spPr>
          <a:xfrm>
            <a:off x="13906500" y="2068645"/>
            <a:ext cx="4482704" cy="10593653"/>
          </a:xfrm>
          <a:prstGeom prst="rect">
            <a:avLst/>
          </a:prstGeom>
          <a:ln w="12700">
            <a:miter lim="400000"/>
          </a:ln>
          <a:effectLst>
            <a:outerShdw sx="100000" sy="100000" kx="0" ky="0" algn="b" rotWithShape="0" blurRad="177800" dist="101600" dir="2700000">
              <a:srgbClr val="000000">
                <a:alpha val="75000"/>
              </a:srgbClr>
            </a:outerShdw>
          </a:effectLst>
        </p:spPr>
      </p:pic>
      <p:pic>
        <p:nvPicPr>
          <p:cNvPr id="151" name="OhioState_Logo.jpg" descr="OhioState_Logo.jpg"/>
          <p:cNvPicPr>
            <a:picLocks noChangeAspect="1"/>
          </p:cNvPicPr>
          <p:nvPr/>
        </p:nvPicPr>
        <p:blipFill>
          <a:blip r:embed="rId9">
            <a:extLst/>
          </a:blip>
          <a:stretch>
            <a:fillRect/>
          </a:stretch>
        </p:blipFill>
        <p:spPr>
          <a:xfrm>
            <a:off x="11977687" y="2856087"/>
            <a:ext cx="8268892" cy="8002413"/>
          </a:xfrm>
          <a:prstGeom prst="rect">
            <a:avLst/>
          </a:prstGeom>
          <a:ln w="25400">
            <a:solidFill>
              <a:srgbClr val="000000"/>
            </a:solidFill>
            <a:miter lim="400000"/>
          </a:ln>
          <a:effectLst>
            <a:outerShdw sx="100000" sy="100000" kx="0" ky="0" algn="b" rotWithShape="0" blurRad="177800" dist="101600" dir="2700000">
              <a:srgbClr val="000000">
                <a:alpha val="75000"/>
              </a:srgbClr>
            </a:outerShdw>
          </a:effectLst>
        </p:spPr>
      </p:pic>
      <p:sp>
        <p:nvSpPr>
          <p:cNvPr id="152" name="Where I work"/>
          <p:cNvSpPr txBox="1"/>
          <p:nvPr/>
        </p:nvSpPr>
        <p:spPr>
          <a:xfrm>
            <a:off x="1262062" y="12175529"/>
            <a:ext cx="8108157" cy="955676"/>
          </a:xfrm>
          <a:prstGeom prst="rect">
            <a:avLst/>
          </a:prstGeom>
          <a:ln w="254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ctr" defTabSz="821531">
              <a:defRPr sz="5600">
                <a:latin typeface="Gill Sans"/>
                <a:ea typeface="Gill Sans"/>
                <a:cs typeface="Gill Sans"/>
                <a:sym typeface="Gill Sans"/>
              </a:defRPr>
            </a:lvl1pPr>
          </a:lstStyle>
          <a:p>
            <a:pPr/>
            <a:r>
              <a:t>Where I work</a:t>
            </a:r>
          </a:p>
        </p:txBody>
      </p:sp>
      <p:sp>
        <p:nvSpPr>
          <p:cNvPr id="153" name="Favorite Movie"/>
          <p:cNvSpPr txBox="1"/>
          <p:nvPr/>
        </p:nvSpPr>
        <p:spPr>
          <a:xfrm>
            <a:off x="2699742" y="1674217"/>
            <a:ext cx="5232798" cy="955676"/>
          </a:xfrm>
          <a:prstGeom prst="rect">
            <a:avLst/>
          </a:prstGeom>
          <a:ln w="254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ctr" defTabSz="821531">
              <a:defRPr sz="5600">
                <a:latin typeface="Gill Sans"/>
                <a:ea typeface="Gill Sans"/>
                <a:cs typeface="Gill Sans"/>
                <a:sym typeface="Gill Sans"/>
              </a:defRPr>
            </a:lvl1pPr>
          </a:lstStyle>
          <a:p>
            <a:pPr/>
            <a:r>
              <a:t>Favorite Movie</a:t>
            </a:r>
          </a:p>
        </p:txBody>
      </p:sp>
      <p:pic>
        <p:nvPicPr>
          <p:cNvPr id="154" name="droppedImage.tiff" descr="droppedImage.tiff"/>
          <p:cNvPicPr>
            <a:picLocks noChangeAspect="1"/>
          </p:cNvPicPr>
          <p:nvPr/>
        </p:nvPicPr>
        <p:blipFill>
          <a:blip r:embed="rId10">
            <a:extLst/>
          </a:blip>
          <a:stretch>
            <a:fillRect/>
          </a:stretch>
        </p:blipFill>
        <p:spPr>
          <a:xfrm>
            <a:off x="9209484" y="5322093"/>
            <a:ext cx="11297150" cy="2732486"/>
          </a:xfrm>
          <a:prstGeom prst="rect">
            <a:avLst/>
          </a:prstGeom>
          <a:ln w="12700">
            <a:miter lim="400000"/>
          </a:ln>
          <a:effectLst>
            <a:outerShdw sx="100000" sy="100000" kx="0" ky="0" algn="b" rotWithShape="0" blurRad="177800" dist="101600" dir="2700000">
              <a:srgbClr val="000000">
                <a:alpha val="75000"/>
              </a:srgbClr>
            </a:outerShdw>
          </a:effectLst>
        </p:spPr>
      </p:pic>
      <p:sp>
        <p:nvSpPr>
          <p:cNvPr id="155" name="I a Marine Vet"/>
          <p:cNvSpPr txBox="1"/>
          <p:nvPr/>
        </p:nvSpPr>
        <p:spPr>
          <a:xfrm>
            <a:off x="2351484" y="9175154"/>
            <a:ext cx="5929313" cy="955676"/>
          </a:xfrm>
          <a:prstGeom prst="rect">
            <a:avLst/>
          </a:prstGeom>
          <a:ln w="254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Gill Sans"/>
                <a:ea typeface="Gill Sans"/>
                <a:cs typeface="Gill Sans"/>
                <a:sym typeface="Gill Sans"/>
              </a:defRPr>
            </a:lvl1pPr>
          </a:lstStyle>
          <a:p>
            <a:pPr/>
            <a:r>
              <a:t>I a Marine Vet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39893 -0.419271" origin="layout" pathEditMode="relative">
                                      <p:cBhvr>
                                        <p:cTn id="6" dur="1000" fill="hold"/>
                                        <p:tgtEl>
                                          <p:spTgt spid="143"/>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139"/>
                                        </p:tgtEl>
                                        <p:attrNameLst>
                                          <p:attrName>style.visibility</p:attrName>
                                        </p:attrNameLst>
                                      </p:cBhvr>
                                      <p:to>
                                        <p:strVal val="visible"/>
                                      </p:to>
                                    </p:set>
                                  </p:childTnLst>
                                </p:cTn>
                              </p:par>
                            </p:childTnLst>
                          </p:cTn>
                        </p:par>
                        <p:par>
                          <p:cTn id="10" fill="hold">
                            <p:stCondLst>
                              <p:cond delay="1000"/>
                            </p:stCondLst>
                            <p:childTnLst>
                              <p:par>
                                <p:cTn id="11" presetClass="entr" nodeType="afterEffect" presetSubtype="0" presetID="1" grpId="3" fill="hold">
                                  <p:stCondLst>
                                    <p:cond delay="0"/>
                                  </p:stCondLst>
                                  <p:iterate type="el" backwards="0">
                                    <p:tmAbs val="0"/>
                                  </p:iterate>
                                  <p:childTnLst>
                                    <p:set>
                                      <p:cBhvr>
                                        <p:cTn id="12" fill="hold"/>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4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4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4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142"/>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14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0" fill="hold">
                                  <p:stCondLst>
                                    <p:cond delay="0"/>
                                  </p:stCondLst>
                                  <p:iterate type="el" backwards="0">
                                    <p:tmAbs val="0"/>
                                  </p:iterate>
                                  <p:childTnLst>
                                    <p:set>
                                      <p:cBhvr>
                                        <p:cTn id="37" fill="hold"/>
                                        <p:tgtEl>
                                          <p:spTgt spid="149"/>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1" fill="hold">
                                  <p:stCondLst>
                                    <p:cond delay="0"/>
                                  </p:stCondLst>
                                  <p:iterate type="el" backwards="0">
                                    <p:tmAbs val="0"/>
                                  </p:iterate>
                                  <p:childTnLst>
                                    <p:set>
                                      <p:cBhvr>
                                        <p:cTn id="40" fill="hold"/>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2" fill="hold">
                                  <p:stCondLst>
                                    <p:cond delay="0"/>
                                  </p:stCondLst>
                                  <p:iterate type="el" backwards="0">
                                    <p:tmAbs val="0"/>
                                  </p:iterate>
                                  <p:childTnLst>
                                    <p:set>
                                      <p:cBhvr>
                                        <p:cTn id="44" fill="hold"/>
                                        <p:tgtEl>
                                          <p:spTgt spid="155"/>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3" fill="hold">
                                  <p:stCondLst>
                                    <p:cond delay="0"/>
                                  </p:stCondLst>
                                  <p:iterate type="el" backwards="0">
                                    <p:tmAbs val="0"/>
                                  </p:iterate>
                                  <p:childTnLst>
                                    <p:set>
                                      <p:cBhvr>
                                        <p:cTn id="47" fill="hold"/>
                                        <p:tgtEl>
                                          <p:spTgt spid="15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8" presetID="22" grpId="14" fill="hold">
                                  <p:stCondLst>
                                    <p:cond delay="0"/>
                                  </p:stCondLst>
                                  <p:iterate type="el" backwards="0">
                                    <p:tmAbs val="0"/>
                                  </p:iterate>
                                  <p:childTnLst>
                                    <p:set>
                                      <p:cBhvr>
                                        <p:cTn id="51" fill="hold"/>
                                        <p:tgtEl>
                                          <p:spTgt spid="151"/>
                                        </p:tgtEl>
                                        <p:attrNameLst>
                                          <p:attrName>style.visibility</p:attrName>
                                        </p:attrNameLst>
                                      </p:cBhvr>
                                      <p:to>
                                        <p:strVal val="visible"/>
                                      </p:to>
                                    </p:set>
                                    <p:animEffect filter="wipe(left)" transition="in">
                                      <p:cBhvr>
                                        <p:cTn id="52" dur="500"/>
                                        <p:tgtEl>
                                          <p:spTgt spid="151"/>
                                        </p:tgtEl>
                                      </p:cBhvr>
                                    </p:animEffect>
                                  </p:childTnLst>
                                </p:cTn>
                              </p:par>
                            </p:childTnLst>
                          </p:cTn>
                        </p:par>
                        <p:par>
                          <p:cTn id="53" fill="hold">
                            <p:stCondLst>
                              <p:cond delay="500"/>
                            </p:stCondLst>
                            <p:childTnLst>
                              <p:par>
                                <p:cTn id="54" presetClass="entr" nodeType="afterEffect" presetSubtype="0" presetID="1" grpId="15" fill="hold">
                                  <p:stCondLst>
                                    <p:cond delay="0"/>
                                  </p:stCondLst>
                                  <p:iterate type="el" backwards="0">
                                    <p:tmAbs val="0"/>
                                  </p:iterate>
                                  <p:childTnLst>
                                    <p:set>
                                      <p:cBhvr>
                                        <p:cTn id="55" fill="hold"/>
                                        <p:tgtEl>
                                          <p:spTgt spid="14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6" fill="hold">
                                  <p:stCondLst>
                                    <p:cond delay="0"/>
                                  </p:stCondLst>
                                  <p:iterate type="el" backwards="0">
                                    <p:tmAbs val="0"/>
                                  </p:iterate>
                                  <p:childTnLst>
                                    <p:set>
                                      <p:cBhvr>
                                        <p:cTn id="59" fill="hold"/>
                                        <p:tgtEl>
                                          <p:spTgt spid="152"/>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7" fill="hold">
                                  <p:stCondLst>
                                    <p:cond delay="0"/>
                                  </p:stCondLst>
                                  <p:iterate type="el" backwards="0">
                                    <p:tmAbs val="0"/>
                                  </p:iterate>
                                  <p:childTnLst>
                                    <p:set>
                                      <p:cBhvr>
                                        <p:cTn id="62" fill="hold"/>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0"/>
      <p:bldP build="whole" bldLvl="1" animBg="1" rev="0" advAuto="0" spid="152" grpId="16"/>
      <p:bldP build="whole" bldLvl="1" animBg="1" rev="0" advAuto="0" spid="145" grpId="7"/>
      <p:bldP build="whole" bldLvl="1" animBg="1" rev="0" advAuto="0" spid="153" grpId="3"/>
      <p:bldP build="whole" bldLvl="1" animBg="1" rev="0" advAuto="0" spid="147" grpId="11"/>
      <p:bldP build="whole" bldLvl="1" animBg="1" rev="0" advAuto="0" spid="140" grpId="4"/>
      <p:bldP build="whole" bldLvl="1" animBg="1" rev="0" advAuto="0" spid="154" grpId="17"/>
      <p:bldP build="whole" bldLvl="1" animBg="1" rev="0" advAuto="0" spid="146" grpId="9"/>
      <p:bldP build="whole" bldLvl="1" animBg="1" rev="0" advAuto="0" spid="141" grpId="6"/>
      <p:bldP build="whole" bldLvl="1" animBg="1" rev="0" advAuto="0" spid="144" grpId="5"/>
      <p:bldP build="whole" bldLvl="1" animBg="1" rev="0" advAuto="0" spid="150" grpId="13"/>
      <p:bldP build="whole" bldLvl="1" animBg="1" rev="0" advAuto="0" spid="151" grpId="14"/>
      <p:bldP build="whole" bldLvl="1" animBg="1" rev="0" advAuto="0" spid="148" grpId="15"/>
      <p:bldP build="whole" bldLvl="1" animBg="1" rev="0" advAuto="0" spid="142" grpId="8"/>
      <p:bldP build="whole" bldLvl="1" animBg="1" rev="0" advAuto="0" spid="155" grpId="12"/>
      <p:bldP build="whole" bldLvl="1" animBg="1" rev="0" advAuto="0" spid="139"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Function as a Service"/>
          <p:cNvSpPr txBox="1"/>
          <p:nvPr>
            <p:ph type="title"/>
          </p:nvPr>
        </p:nvSpPr>
        <p:spPr>
          <a:prstGeom prst="rect">
            <a:avLst/>
          </a:prstGeom>
        </p:spPr>
        <p:txBody>
          <a:bodyPr/>
          <a:lstStyle/>
          <a:p>
            <a:pPr/>
            <a:r>
              <a:t>Function as a Service</a:t>
            </a:r>
          </a:p>
        </p:txBody>
      </p:sp>
      <p:sp>
        <p:nvSpPr>
          <p:cNvPr id="520" name="Rounded Rectangle"/>
          <p:cNvSpPr/>
          <p:nvPr/>
        </p:nvSpPr>
        <p:spPr>
          <a:xfrm>
            <a:off x="10076761" y="7735609"/>
            <a:ext cx="423047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521" name="Function"/>
          <p:cNvSpPr txBox="1"/>
          <p:nvPr/>
        </p:nvSpPr>
        <p:spPr>
          <a:xfrm>
            <a:off x="10148827" y="8115600"/>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Function</a:t>
            </a:r>
          </a:p>
        </p:txBody>
      </p:sp>
      <p:sp>
        <p:nvSpPr>
          <p:cNvPr id="522" name="Rounded Rectangle"/>
          <p:cNvSpPr/>
          <p:nvPr/>
        </p:nvSpPr>
        <p:spPr>
          <a:xfrm>
            <a:off x="15151865" y="7735609"/>
            <a:ext cx="4191001"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523" name="Function"/>
          <p:cNvSpPr txBox="1"/>
          <p:nvPr/>
        </p:nvSpPr>
        <p:spPr>
          <a:xfrm>
            <a:off x="15223931" y="8115600"/>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Function</a:t>
            </a:r>
          </a:p>
        </p:txBody>
      </p:sp>
      <p:sp>
        <p:nvSpPr>
          <p:cNvPr id="524" name="Rounded Rectangle"/>
          <p:cNvSpPr/>
          <p:nvPr/>
        </p:nvSpPr>
        <p:spPr>
          <a:xfrm>
            <a:off x="5001658" y="7738065"/>
            <a:ext cx="4216401" cy="1471349"/>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525" name="Function"/>
          <p:cNvSpPr txBox="1"/>
          <p:nvPr/>
        </p:nvSpPr>
        <p:spPr>
          <a:xfrm>
            <a:off x="5073484" y="8116791"/>
            <a:ext cx="4072749" cy="713898"/>
          </a:xfrm>
          <a:prstGeom prst="rect">
            <a:avLst/>
          </a:prstGeom>
          <a:ln w="25400">
            <a:miter lim="400000"/>
          </a:ln>
          <a:extLst>
            <a:ext uri="{C572A759-6A51-4108-AA02-DFA0A04FC94B}">
              <ma14:wrappingTextBoxFlag xmlns:ma14="http://schemas.microsoft.com/office/mac/drawingml/2011/main" val="1"/>
            </a:ext>
          </a:extLst>
        </p:spPr>
        <p:txBody>
          <a:bodyPr tIns="91439" bIns="91439" anchor="ctr"/>
          <a:lstStyle>
            <a:lvl1pPr algn="ctr">
              <a:defRPr>
                <a:solidFill>
                  <a:srgbClr val="FFFFFF"/>
                </a:solidFill>
              </a:defRPr>
            </a:lvl1pPr>
          </a:lstStyle>
          <a:p>
            <a:pPr/>
            <a:r>
              <a:t>Function</a:t>
            </a:r>
          </a:p>
        </p:txBody>
      </p:sp>
      <p:grpSp>
        <p:nvGrpSpPr>
          <p:cNvPr id="528" name="Group"/>
          <p:cNvGrpSpPr/>
          <p:nvPr/>
        </p:nvGrpSpPr>
        <p:grpSpPr>
          <a:xfrm>
            <a:off x="5001658" y="5200352"/>
            <a:ext cx="14380684" cy="716281"/>
            <a:chOff x="0" y="0"/>
            <a:chExt cx="14380683" cy="716280"/>
          </a:xfrm>
        </p:grpSpPr>
        <p:sp>
          <p:nvSpPr>
            <p:cNvPr id="526"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27"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Api Gateway</a:t>
              </a:r>
            </a:p>
          </p:txBody>
        </p:sp>
      </p:grpSp>
      <p:pic>
        <p:nvPicPr>
          <p:cNvPr id="529" name="image4.png" descr="image4.png"/>
          <p:cNvPicPr>
            <a:picLocks noChangeAspect="1"/>
          </p:cNvPicPr>
          <p:nvPr/>
        </p:nvPicPr>
        <p:blipFill>
          <a:blip r:embed="rId2">
            <a:extLst/>
          </a:blip>
          <a:stretch>
            <a:fillRect/>
          </a:stretch>
        </p:blipFill>
        <p:spPr>
          <a:xfrm>
            <a:off x="19986082" y="12494735"/>
            <a:ext cx="4216401" cy="965201"/>
          </a:xfrm>
          <a:prstGeom prst="rect">
            <a:avLst/>
          </a:prstGeom>
          <a:ln w="12700">
            <a:miter lim="400000"/>
          </a:ln>
        </p:spPr>
      </p:pic>
      <p:sp>
        <p:nvSpPr>
          <p:cNvPr id="530" name="Rounded Rectangle"/>
          <p:cNvSpPr/>
          <p:nvPr/>
        </p:nvSpPr>
        <p:spPr>
          <a:xfrm>
            <a:off x="6720271" y="11044738"/>
            <a:ext cx="1094345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p>
        </p:txBody>
      </p:sp>
      <p:sp>
        <p:nvSpPr>
          <p:cNvPr id="531" name="Event Stream"/>
          <p:cNvSpPr txBox="1"/>
          <p:nvPr/>
        </p:nvSpPr>
        <p:spPr>
          <a:xfrm>
            <a:off x="10148827" y="11424728"/>
            <a:ext cx="4086345" cy="7162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a:solidFill>
                  <a:srgbClr val="FFFFFF"/>
                </a:solidFill>
              </a:defRPr>
            </a:lvl1pPr>
          </a:lstStyle>
          <a:p>
            <a:pPr/>
            <a:r>
              <a:t>Event Stream</a:t>
            </a:r>
          </a:p>
        </p:txBody>
      </p:sp>
      <p:sp>
        <p:nvSpPr>
          <p:cNvPr id="532" name="Line"/>
          <p:cNvSpPr/>
          <p:nvPr/>
        </p:nvSpPr>
        <p:spPr>
          <a:xfrm>
            <a:off x="5903573" y="9285744"/>
            <a:ext cx="816001" cy="2283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22" y="21600"/>
                </a:lnTo>
                <a:cubicBezTo>
                  <a:pt x="3785" y="21571"/>
                  <a:pt x="7348" y="21543"/>
                  <a:pt x="10911" y="21514"/>
                </a:cubicBezTo>
                <a:cubicBezTo>
                  <a:pt x="14474" y="21485"/>
                  <a:pt x="18037" y="21456"/>
                  <a:pt x="21600" y="21428"/>
                </a:cubicBezTo>
              </a:path>
            </a:pathLst>
          </a:custGeom>
          <a:ln w="101600">
            <a:solidFill>
              <a:srgbClr val="FF2600"/>
            </a:solidFill>
            <a:miter/>
            <a:tailEnd type="triangle"/>
          </a:ln>
        </p:spPr>
        <p:txBody>
          <a:bodyPr tIns="91439" bIns="91439"/>
          <a:lstStyle/>
          <a:p>
            <a:pPr/>
          </a:p>
        </p:txBody>
      </p:sp>
      <p:grpSp>
        <p:nvGrpSpPr>
          <p:cNvPr id="535" name="Group"/>
          <p:cNvGrpSpPr/>
          <p:nvPr/>
        </p:nvGrpSpPr>
        <p:grpSpPr>
          <a:xfrm>
            <a:off x="6865515" y="5879408"/>
            <a:ext cx="488686" cy="1796710"/>
            <a:chOff x="0" y="0"/>
            <a:chExt cx="488685" cy="1796709"/>
          </a:xfrm>
        </p:grpSpPr>
        <p:sp>
          <p:nvSpPr>
            <p:cNvPr id="533"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pPr/>
            </a:p>
          </p:txBody>
        </p:sp>
        <p:sp>
          <p:nvSpPr>
            <p:cNvPr id="534"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pPr/>
            </a:p>
          </p:txBody>
        </p:sp>
      </p:grpSp>
      <p:grpSp>
        <p:nvGrpSpPr>
          <p:cNvPr id="538" name="Group"/>
          <p:cNvGrpSpPr/>
          <p:nvPr/>
        </p:nvGrpSpPr>
        <p:grpSpPr>
          <a:xfrm>
            <a:off x="11947656" y="5879408"/>
            <a:ext cx="488687" cy="1796710"/>
            <a:chOff x="0" y="0"/>
            <a:chExt cx="488685" cy="1796709"/>
          </a:xfrm>
        </p:grpSpPr>
        <p:sp>
          <p:nvSpPr>
            <p:cNvPr id="536"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pPr/>
            </a:p>
          </p:txBody>
        </p:sp>
        <p:sp>
          <p:nvSpPr>
            <p:cNvPr id="537"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pPr/>
            </a:p>
          </p:txBody>
        </p:sp>
      </p:grpSp>
      <p:grpSp>
        <p:nvGrpSpPr>
          <p:cNvPr id="541" name="Group"/>
          <p:cNvGrpSpPr/>
          <p:nvPr/>
        </p:nvGrpSpPr>
        <p:grpSpPr>
          <a:xfrm>
            <a:off x="17003022" y="5959645"/>
            <a:ext cx="488687" cy="1796710"/>
            <a:chOff x="0" y="0"/>
            <a:chExt cx="488685" cy="1796709"/>
          </a:xfrm>
        </p:grpSpPr>
        <p:sp>
          <p:nvSpPr>
            <p:cNvPr id="539"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pPr/>
            </a:p>
          </p:txBody>
        </p:sp>
        <p:sp>
          <p:nvSpPr>
            <p:cNvPr id="540"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pPr/>
            </a:p>
          </p:txBody>
        </p:sp>
      </p:grpSp>
      <p:sp>
        <p:nvSpPr>
          <p:cNvPr id="542" name="Line"/>
          <p:cNvSpPr/>
          <p:nvPr/>
        </p:nvSpPr>
        <p:spPr>
          <a:xfrm>
            <a:off x="11947656" y="9229949"/>
            <a:ext cx="1" cy="1796710"/>
          </a:xfrm>
          <a:prstGeom prst="line">
            <a:avLst/>
          </a:prstGeom>
          <a:ln w="101600">
            <a:solidFill>
              <a:srgbClr val="FF2600"/>
            </a:solidFill>
            <a:miter/>
            <a:tailEnd type="triangle"/>
          </a:ln>
        </p:spPr>
        <p:txBody>
          <a:bodyPr tIns="91439" bIns="91439"/>
          <a:lstStyle/>
          <a:p>
            <a:pPr/>
          </a:p>
        </p:txBody>
      </p:sp>
      <p:sp>
        <p:nvSpPr>
          <p:cNvPr id="543" name="Line"/>
          <p:cNvSpPr/>
          <p:nvPr/>
        </p:nvSpPr>
        <p:spPr>
          <a:xfrm flipV="1">
            <a:off x="12436342" y="9229949"/>
            <a:ext cx="1" cy="1722709"/>
          </a:xfrm>
          <a:prstGeom prst="line">
            <a:avLst/>
          </a:prstGeom>
          <a:ln w="101600">
            <a:solidFill>
              <a:srgbClr val="FF2600"/>
            </a:solidFill>
            <a:miter/>
            <a:tailEnd type="triangle"/>
          </a:ln>
        </p:spPr>
        <p:txBody>
          <a:bodyPr tIns="91439" bIns="91439"/>
          <a:lstStyle/>
          <a:p>
            <a:pPr/>
          </a:p>
        </p:txBody>
      </p:sp>
      <p:sp>
        <p:nvSpPr>
          <p:cNvPr id="544" name="Line"/>
          <p:cNvSpPr/>
          <p:nvPr/>
        </p:nvSpPr>
        <p:spPr>
          <a:xfrm>
            <a:off x="5497055" y="9294734"/>
            <a:ext cx="1241604" cy="2602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 y="0"/>
                </a:moveTo>
                <a:cubicBezTo>
                  <a:pt x="96" y="3600"/>
                  <a:pt x="77" y="7200"/>
                  <a:pt x="58" y="10800"/>
                </a:cubicBezTo>
                <a:cubicBezTo>
                  <a:pt x="38" y="14400"/>
                  <a:pt x="19" y="18000"/>
                  <a:pt x="0" y="21600"/>
                </a:cubicBezTo>
                <a:lnTo>
                  <a:pt x="21600" y="21458"/>
                </a:lnTo>
              </a:path>
            </a:pathLst>
          </a:custGeom>
          <a:ln w="101600">
            <a:solidFill>
              <a:srgbClr val="FF2600"/>
            </a:solidFill>
            <a:miter/>
            <a:headEnd type="triangle"/>
          </a:ln>
        </p:spPr>
        <p:txBody>
          <a:bodyPr tIns="91439" bIns="91439"/>
          <a:lstStyle/>
          <a:p>
            <a:pPr/>
          </a:p>
        </p:txBody>
      </p:sp>
      <p:sp>
        <p:nvSpPr>
          <p:cNvPr id="545" name="Line"/>
          <p:cNvSpPr/>
          <p:nvPr/>
        </p:nvSpPr>
        <p:spPr>
          <a:xfrm>
            <a:off x="17578517" y="9191311"/>
            <a:ext cx="816001" cy="247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78" y="21600"/>
                </a:lnTo>
                <a:cubicBezTo>
                  <a:pt x="17815" y="21571"/>
                  <a:pt x="14252" y="21543"/>
                  <a:pt x="10689" y="21514"/>
                </a:cubicBezTo>
                <a:cubicBezTo>
                  <a:pt x="7126" y="21485"/>
                  <a:pt x="3563" y="21456"/>
                  <a:pt x="0" y="21428"/>
                </a:cubicBezTo>
              </a:path>
            </a:pathLst>
          </a:custGeom>
          <a:ln w="101600">
            <a:solidFill>
              <a:srgbClr val="FF2600"/>
            </a:solidFill>
            <a:miter/>
            <a:tailEnd type="triangle"/>
          </a:ln>
        </p:spPr>
        <p:txBody>
          <a:bodyPr tIns="91439" bIns="91439"/>
          <a:lstStyle/>
          <a:p>
            <a:pPr/>
          </a:p>
        </p:txBody>
      </p:sp>
      <p:sp>
        <p:nvSpPr>
          <p:cNvPr id="546" name="Line"/>
          <p:cNvSpPr/>
          <p:nvPr/>
        </p:nvSpPr>
        <p:spPr>
          <a:xfrm>
            <a:off x="17668391" y="9198282"/>
            <a:ext cx="1034626" cy="2795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5" y="0"/>
                </a:moveTo>
                <a:cubicBezTo>
                  <a:pt x="21504" y="3600"/>
                  <a:pt x="21523" y="7200"/>
                  <a:pt x="21542" y="10800"/>
                </a:cubicBezTo>
                <a:cubicBezTo>
                  <a:pt x="21562" y="14400"/>
                  <a:pt x="21581" y="18000"/>
                  <a:pt x="21600" y="21600"/>
                </a:cubicBezTo>
                <a:lnTo>
                  <a:pt x="0" y="21458"/>
                </a:lnTo>
              </a:path>
            </a:pathLst>
          </a:custGeom>
          <a:ln w="101600">
            <a:solidFill>
              <a:srgbClr val="FF2600"/>
            </a:solidFill>
            <a:miter/>
            <a:headEnd type="triangle"/>
          </a:ln>
        </p:spPr>
        <p:txBody>
          <a:bodyPr tIns="91439" bIns="91439"/>
          <a:lstStyle/>
          <a:p>
            <a:pPr/>
          </a:p>
        </p:txBody>
      </p:sp>
      <p:grpSp>
        <p:nvGrpSpPr>
          <p:cNvPr id="549" name="Group"/>
          <p:cNvGrpSpPr/>
          <p:nvPr/>
        </p:nvGrpSpPr>
        <p:grpSpPr>
          <a:xfrm>
            <a:off x="10923333" y="2883603"/>
            <a:ext cx="2048648" cy="1476261"/>
            <a:chOff x="0" y="0"/>
            <a:chExt cx="2048647" cy="1476259"/>
          </a:xfrm>
        </p:grpSpPr>
        <p:sp>
          <p:nvSpPr>
            <p:cNvPr id="54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4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Client</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Event Stream"/>
          <p:cNvSpPr txBox="1"/>
          <p:nvPr>
            <p:ph type="title"/>
          </p:nvPr>
        </p:nvSpPr>
        <p:spPr>
          <a:prstGeom prst="rect">
            <a:avLst/>
          </a:prstGeom>
        </p:spPr>
        <p:txBody>
          <a:bodyPr/>
          <a:lstStyle/>
          <a:p>
            <a:pPr/>
            <a:r>
              <a:t>Event Stream</a:t>
            </a:r>
          </a:p>
        </p:txBody>
      </p:sp>
      <p:sp>
        <p:nvSpPr>
          <p:cNvPr id="552" name="Double-click to edit"/>
          <p:cNvSpPr txBox="1"/>
          <p:nvPr>
            <p:ph type="body" sz="quarter" idx="1"/>
          </p:nvPr>
        </p:nvSpPr>
        <p:spPr>
          <a:prstGeom prst="rect">
            <a:avLst/>
          </a:prstGeom>
        </p:spPr>
        <p:txBody>
          <a:bodyPr/>
          <a:lstStyle/>
          <a:p>
            <a:pPr/>
          </a:p>
        </p:txBody>
      </p:sp>
      <p:pic>
        <p:nvPicPr>
          <p:cNvPr id="553" name="image4.png" descr="image4.png"/>
          <p:cNvPicPr>
            <a:picLocks noChangeAspect="1"/>
          </p:cNvPicPr>
          <p:nvPr/>
        </p:nvPicPr>
        <p:blipFill>
          <a:blip r:embed="rId2">
            <a:extLst/>
          </a:blip>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pPr/>
          </a:p>
        </p:txBody>
      </p:sp>
      <p:sp>
        <p:nvSpPr>
          <p:cNvPr id="556" name="Line"/>
          <p:cNvSpPr/>
          <p:nvPr/>
        </p:nvSpPr>
        <p:spPr>
          <a:xfrm flipV="1">
            <a:off x="11633812" y="5745102"/>
            <a:ext cx="1" cy="1373631"/>
          </a:xfrm>
          <a:prstGeom prst="line">
            <a:avLst/>
          </a:prstGeom>
          <a:ln w="101600">
            <a:solidFill>
              <a:srgbClr val="000000"/>
            </a:solidFill>
            <a:miter/>
            <a:tailEnd type="triangle"/>
          </a:ln>
        </p:spPr>
        <p:txBody>
          <a:bodyPr tIns="91439" bIns="91439"/>
          <a:lstStyle/>
          <a:p>
            <a:pPr/>
          </a:p>
        </p:txBody>
      </p:sp>
      <p:sp>
        <p:nvSpPr>
          <p:cNvPr id="557" name="Line"/>
          <p:cNvSpPr/>
          <p:nvPr/>
        </p:nvSpPr>
        <p:spPr>
          <a:xfrm flipV="1">
            <a:off x="10732069" y="5674820"/>
            <a:ext cx="1" cy="1373633"/>
          </a:xfrm>
          <a:prstGeom prst="line">
            <a:avLst/>
          </a:prstGeom>
          <a:ln w="101600">
            <a:solidFill>
              <a:srgbClr val="000000"/>
            </a:solidFill>
            <a:miter/>
            <a:tailEnd type="triangle"/>
          </a:ln>
        </p:spPr>
        <p:txBody>
          <a:bodyPr tIns="91439" bIns="91439"/>
          <a:lstStyle/>
          <a:p>
            <a:pPr/>
          </a:p>
        </p:txBody>
      </p:sp>
      <p:sp>
        <p:nvSpPr>
          <p:cNvPr id="558" name="Loosely Coupled"/>
          <p:cNvSpPr txBox="1"/>
          <p:nvPr>
            <p:ph type="title"/>
          </p:nvPr>
        </p:nvSpPr>
        <p:spPr>
          <a:prstGeom prst="rect">
            <a:avLst/>
          </a:prstGeom>
        </p:spPr>
        <p:txBody>
          <a:bodyPr/>
          <a:lstStyle/>
          <a:p>
            <a:pPr/>
            <a:r>
              <a:t>Loosely Coupled</a:t>
            </a:r>
          </a:p>
        </p:txBody>
      </p:sp>
      <p:grpSp>
        <p:nvGrpSpPr>
          <p:cNvPr id="561" name="Group"/>
          <p:cNvGrpSpPr/>
          <p:nvPr/>
        </p:nvGrpSpPr>
        <p:grpSpPr>
          <a:xfrm>
            <a:off x="4933724" y="4252512"/>
            <a:ext cx="4230476" cy="1476261"/>
            <a:chOff x="0" y="0"/>
            <a:chExt cx="4230475" cy="1476259"/>
          </a:xfrm>
        </p:grpSpPr>
        <p:sp>
          <p:nvSpPr>
            <p:cNvPr id="5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60"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564" name="Group"/>
          <p:cNvGrpSpPr/>
          <p:nvPr/>
        </p:nvGrpSpPr>
        <p:grpSpPr>
          <a:xfrm>
            <a:off x="10008827" y="4252512"/>
            <a:ext cx="4230477" cy="1476261"/>
            <a:chOff x="0" y="0"/>
            <a:chExt cx="4230475" cy="1476259"/>
          </a:xfrm>
        </p:grpSpPr>
        <p:sp>
          <p:nvSpPr>
            <p:cNvPr id="56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63"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567" name="Group"/>
          <p:cNvGrpSpPr/>
          <p:nvPr/>
        </p:nvGrpSpPr>
        <p:grpSpPr>
          <a:xfrm>
            <a:off x="15083932" y="4252512"/>
            <a:ext cx="4230476" cy="1476261"/>
            <a:chOff x="0" y="0"/>
            <a:chExt cx="4230475" cy="1476259"/>
          </a:xfrm>
        </p:grpSpPr>
        <p:sp>
          <p:nvSpPr>
            <p:cNvPr id="56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66"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570" name="Group"/>
          <p:cNvGrpSpPr/>
          <p:nvPr/>
        </p:nvGrpSpPr>
        <p:grpSpPr>
          <a:xfrm>
            <a:off x="4933724" y="9177049"/>
            <a:ext cx="4230476" cy="1476261"/>
            <a:chOff x="0" y="0"/>
            <a:chExt cx="4230475" cy="1476259"/>
          </a:xfrm>
        </p:grpSpPr>
        <p:sp>
          <p:nvSpPr>
            <p:cNvPr id="56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69"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573" name="Group"/>
          <p:cNvGrpSpPr/>
          <p:nvPr/>
        </p:nvGrpSpPr>
        <p:grpSpPr>
          <a:xfrm>
            <a:off x="10008827" y="9177049"/>
            <a:ext cx="4230477" cy="1476261"/>
            <a:chOff x="0" y="0"/>
            <a:chExt cx="4230475" cy="1476259"/>
          </a:xfrm>
        </p:grpSpPr>
        <p:sp>
          <p:nvSpPr>
            <p:cNvPr id="57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72"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576" name="Group"/>
          <p:cNvGrpSpPr/>
          <p:nvPr/>
        </p:nvGrpSpPr>
        <p:grpSpPr>
          <a:xfrm>
            <a:off x="15083932" y="9177049"/>
            <a:ext cx="4230476" cy="1476261"/>
            <a:chOff x="0" y="0"/>
            <a:chExt cx="4230475" cy="1476259"/>
          </a:xfrm>
        </p:grpSpPr>
        <p:sp>
          <p:nvSpPr>
            <p:cNvPr id="57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75"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Reporting</a:t>
              </a:r>
            </a:p>
          </p:txBody>
        </p:sp>
      </p:grpSp>
      <p:sp>
        <p:nvSpPr>
          <p:cNvPr id="577"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pPr/>
          </a:p>
        </p:txBody>
      </p:sp>
      <p:grpSp>
        <p:nvGrpSpPr>
          <p:cNvPr id="580" name="Group"/>
          <p:cNvGrpSpPr/>
          <p:nvPr/>
        </p:nvGrpSpPr>
        <p:grpSpPr>
          <a:xfrm>
            <a:off x="4933724" y="7051621"/>
            <a:ext cx="14380684" cy="716281"/>
            <a:chOff x="0" y="0"/>
            <a:chExt cx="14380683" cy="716280"/>
          </a:xfrm>
        </p:grpSpPr>
        <p:sp>
          <p:nvSpPr>
            <p:cNvPr id="578"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579"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Event Stream</a:t>
              </a:r>
            </a:p>
          </p:txBody>
        </p:sp>
      </p:grpSp>
      <p:grpSp>
        <p:nvGrpSpPr>
          <p:cNvPr id="583" name="Group"/>
          <p:cNvGrpSpPr/>
          <p:nvPr/>
        </p:nvGrpSpPr>
        <p:grpSpPr>
          <a:xfrm>
            <a:off x="5124882" y="6015006"/>
            <a:ext cx="528413" cy="528413"/>
            <a:chOff x="0" y="0"/>
            <a:chExt cx="528411" cy="528411"/>
          </a:xfrm>
        </p:grpSpPr>
        <p:sp>
          <p:nvSpPr>
            <p:cNvPr id="58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582"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584"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pPr/>
          </a:p>
        </p:txBody>
      </p:sp>
      <p:grpSp>
        <p:nvGrpSpPr>
          <p:cNvPr id="587" name="Group"/>
          <p:cNvGrpSpPr/>
          <p:nvPr/>
        </p:nvGrpSpPr>
        <p:grpSpPr>
          <a:xfrm>
            <a:off x="11343837" y="6238614"/>
            <a:ext cx="528413" cy="528413"/>
            <a:chOff x="0" y="0"/>
            <a:chExt cx="528411" cy="528411"/>
          </a:xfrm>
        </p:grpSpPr>
        <p:sp>
          <p:nvSpPr>
            <p:cNvPr id="58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586"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588"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pPr/>
          </a:p>
        </p:txBody>
      </p:sp>
      <p:grpSp>
        <p:nvGrpSpPr>
          <p:cNvPr id="591" name="Group"/>
          <p:cNvGrpSpPr/>
          <p:nvPr/>
        </p:nvGrpSpPr>
        <p:grpSpPr>
          <a:xfrm>
            <a:off x="15631493" y="6015006"/>
            <a:ext cx="528413" cy="528413"/>
            <a:chOff x="0" y="0"/>
            <a:chExt cx="528411" cy="528411"/>
          </a:xfrm>
        </p:grpSpPr>
        <p:sp>
          <p:nvSpPr>
            <p:cNvPr id="58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590"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594" name="Group"/>
          <p:cNvGrpSpPr/>
          <p:nvPr/>
        </p:nvGrpSpPr>
        <p:grpSpPr>
          <a:xfrm>
            <a:off x="10467864" y="6167709"/>
            <a:ext cx="528413" cy="528413"/>
            <a:chOff x="0" y="0"/>
            <a:chExt cx="528411" cy="528411"/>
          </a:xfrm>
        </p:grpSpPr>
        <p:sp>
          <p:nvSpPr>
            <p:cNvPr id="59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593"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597" name="Group"/>
          <p:cNvGrpSpPr/>
          <p:nvPr/>
        </p:nvGrpSpPr>
        <p:grpSpPr>
          <a:xfrm>
            <a:off x="15618640" y="8011897"/>
            <a:ext cx="528413" cy="528413"/>
            <a:chOff x="0" y="0"/>
            <a:chExt cx="528411" cy="528411"/>
          </a:xfrm>
        </p:grpSpPr>
        <p:sp>
          <p:nvSpPr>
            <p:cNvPr id="59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596"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598"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pPr/>
          </a:p>
        </p:txBody>
      </p:sp>
      <p:grpSp>
        <p:nvGrpSpPr>
          <p:cNvPr id="601" name="Group"/>
          <p:cNvGrpSpPr/>
          <p:nvPr/>
        </p:nvGrpSpPr>
        <p:grpSpPr>
          <a:xfrm>
            <a:off x="11858420" y="8066579"/>
            <a:ext cx="528413" cy="528413"/>
            <a:chOff x="0" y="0"/>
            <a:chExt cx="528411" cy="528411"/>
          </a:xfrm>
        </p:grpSpPr>
        <p:sp>
          <p:nvSpPr>
            <p:cNvPr id="59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00"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602"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pPr/>
          </a:p>
        </p:txBody>
      </p:sp>
      <p:grpSp>
        <p:nvGrpSpPr>
          <p:cNvPr id="605" name="Group"/>
          <p:cNvGrpSpPr/>
          <p:nvPr/>
        </p:nvGrpSpPr>
        <p:grpSpPr>
          <a:xfrm>
            <a:off x="13191909" y="6062914"/>
            <a:ext cx="528413" cy="528413"/>
            <a:chOff x="0" y="0"/>
            <a:chExt cx="528411" cy="528411"/>
          </a:xfrm>
        </p:grpSpPr>
        <p:sp>
          <p:nvSpPr>
            <p:cNvPr id="60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04"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608" name="Group"/>
          <p:cNvGrpSpPr/>
          <p:nvPr/>
        </p:nvGrpSpPr>
        <p:grpSpPr>
          <a:xfrm>
            <a:off x="6784755" y="8122066"/>
            <a:ext cx="528413" cy="528413"/>
            <a:chOff x="0" y="0"/>
            <a:chExt cx="528411" cy="528411"/>
          </a:xfrm>
        </p:grpSpPr>
        <p:sp>
          <p:nvSpPr>
            <p:cNvPr id="60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07"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609" name="Line"/>
          <p:cNvSpPr/>
          <p:nvPr/>
        </p:nvSpPr>
        <p:spPr>
          <a:xfrm flipV="1">
            <a:off x="17199169" y="5720824"/>
            <a:ext cx="1" cy="1373631"/>
          </a:xfrm>
          <a:prstGeom prst="line">
            <a:avLst/>
          </a:prstGeom>
          <a:ln w="101600">
            <a:solidFill>
              <a:srgbClr val="000000"/>
            </a:solidFill>
            <a:miter/>
            <a:tailEnd type="triangle"/>
          </a:ln>
        </p:spPr>
        <p:txBody>
          <a:bodyPr tIns="91439" bIns="91439"/>
          <a:lstStyle/>
          <a:p>
            <a:pPr/>
          </a:p>
        </p:txBody>
      </p:sp>
      <p:sp>
        <p:nvSpPr>
          <p:cNvPr id="610"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pPr/>
          </a:p>
        </p:txBody>
      </p:sp>
      <p:sp>
        <p:nvSpPr>
          <p:cNvPr id="611" name="Line"/>
          <p:cNvSpPr/>
          <p:nvPr/>
        </p:nvSpPr>
        <p:spPr>
          <a:xfrm flipV="1">
            <a:off x="18562903" y="7725065"/>
            <a:ext cx="1" cy="1373631"/>
          </a:xfrm>
          <a:prstGeom prst="line">
            <a:avLst/>
          </a:prstGeom>
          <a:ln w="101600">
            <a:solidFill>
              <a:srgbClr val="000000"/>
            </a:solidFill>
            <a:miter/>
            <a:tailEnd type="triangle"/>
          </a:ln>
        </p:spPr>
        <p:txBody>
          <a:bodyPr tIns="91439" bIns="91439"/>
          <a:lstStyle/>
          <a:p>
            <a:pPr/>
          </a:p>
        </p:txBody>
      </p:sp>
      <p:grpSp>
        <p:nvGrpSpPr>
          <p:cNvPr id="614" name="Group"/>
          <p:cNvGrpSpPr/>
          <p:nvPr/>
        </p:nvGrpSpPr>
        <p:grpSpPr>
          <a:xfrm>
            <a:off x="16966041" y="6244821"/>
            <a:ext cx="528413" cy="528413"/>
            <a:chOff x="0" y="0"/>
            <a:chExt cx="528411" cy="528411"/>
          </a:xfrm>
        </p:grpSpPr>
        <p:sp>
          <p:nvSpPr>
            <p:cNvPr id="61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13"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617" name="Group"/>
          <p:cNvGrpSpPr/>
          <p:nvPr/>
        </p:nvGrpSpPr>
        <p:grpSpPr>
          <a:xfrm>
            <a:off x="18308327" y="6062914"/>
            <a:ext cx="528413" cy="528413"/>
            <a:chOff x="0" y="0"/>
            <a:chExt cx="528411" cy="528411"/>
          </a:xfrm>
        </p:grpSpPr>
        <p:sp>
          <p:nvSpPr>
            <p:cNvPr id="61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16"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620" name="Group"/>
          <p:cNvGrpSpPr/>
          <p:nvPr/>
        </p:nvGrpSpPr>
        <p:grpSpPr>
          <a:xfrm>
            <a:off x="18267480" y="8330786"/>
            <a:ext cx="528413" cy="528413"/>
            <a:chOff x="0" y="0"/>
            <a:chExt cx="528411" cy="528411"/>
          </a:xfrm>
        </p:grpSpPr>
        <p:sp>
          <p:nvSpPr>
            <p:cNvPr id="61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19"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621" name="Line"/>
          <p:cNvSpPr/>
          <p:nvPr/>
        </p:nvSpPr>
        <p:spPr>
          <a:xfrm flipV="1">
            <a:off x="8381498" y="5745102"/>
            <a:ext cx="1" cy="1373631"/>
          </a:xfrm>
          <a:prstGeom prst="line">
            <a:avLst/>
          </a:prstGeom>
          <a:ln w="101600">
            <a:solidFill>
              <a:srgbClr val="000000"/>
            </a:solidFill>
            <a:miter/>
            <a:tailEnd type="triangle"/>
          </a:ln>
        </p:spPr>
        <p:txBody>
          <a:bodyPr tIns="91439" bIns="91439"/>
          <a:lstStyle/>
          <a:p>
            <a:pPr/>
          </a:p>
        </p:txBody>
      </p:sp>
      <p:grpSp>
        <p:nvGrpSpPr>
          <p:cNvPr id="624" name="Group"/>
          <p:cNvGrpSpPr/>
          <p:nvPr/>
        </p:nvGrpSpPr>
        <p:grpSpPr>
          <a:xfrm>
            <a:off x="8086073" y="6350822"/>
            <a:ext cx="528413" cy="528413"/>
            <a:chOff x="0" y="0"/>
            <a:chExt cx="528411" cy="528411"/>
          </a:xfrm>
        </p:grpSpPr>
        <p:sp>
          <p:nvSpPr>
            <p:cNvPr id="62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23"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pic>
        <p:nvPicPr>
          <p:cNvPr id="625"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pPr/>
          </a:p>
        </p:txBody>
      </p:sp>
      <p:sp>
        <p:nvSpPr>
          <p:cNvPr id="628" name="Line"/>
          <p:cNvSpPr/>
          <p:nvPr/>
        </p:nvSpPr>
        <p:spPr>
          <a:xfrm flipV="1">
            <a:off x="11633812" y="5745102"/>
            <a:ext cx="1" cy="1373631"/>
          </a:xfrm>
          <a:prstGeom prst="line">
            <a:avLst/>
          </a:prstGeom>
          <a:ln w="101600">
            <a:solidFill>
              <a:srgbClr val="000000"/>
            </a:solidFill>
            <a:miter/>
            <a:tailEnd type="triangle"/>
          </a:ln>
        </p:spPr>
        <p:txBody>
          <a:bodyPr tIns="91439" bIns="91439"/>
          <a:lstStyle/>
          <a:p>
            <a:pPr/>
          </a:p>
        </p:txBody>
      </p:sp>
      <p:sp>
        <p:nvSpPr>
          <p:cNvPr id="629" name="Line"/>
          <p:cNvSpPr/>
          <p:nvPr/>
        </p:nvSpPr>
        <p:spPr>
          <a:xfrm flipV="1">
            <a:off x="10732069" y="5674820"/>
            <a:ext cx="1" cy="1373633"/>
          </a:xfrm>
          <a:prstGeom prst="line">
            <a:avLst/>
          </a:prstGeom>
          <a:ln w="101600">
            <a:solidFill>
              <a:srgbClr val="000000"/>
            </a:solidFill>
            <a:miter/>
            <a:tailEnd type="triangle"/>
          </a:ln>
        </p:spPr>
        <p:txBody>
          <a:bodyPr tIns="91439" bIns="91439"/>
          <a:lstStyle/>
          <a:p>
            <a:pPr/>
          </a:p>
        </p:txBody>
      </p:sp>
      <p:sp>
        <p:nvSpPr>
          <p:cNvPr id="630" name="Easy to Integrate New Systems"/>
          <p:cNvSpPr txBox="1"/>
          <p:nvPr>
            <p:ph type="title"/>
          </p:nvPr>
        </p:nvSpPr>
        <p:spPr>
          <a:prstGeom prst="rect">
            <a:avLst/>
          </a:prstGeom>
        </p:spPr>
        <p:txBody>
          <a:bodyPr/>
          <a:lstStyle/>
          <a:p>
            <a:pPr/>
            <a:r>
              <a:t>Easy to Integrate New Systems</a:t>
            </a:r>
          </a:p>
        </p:txBody>
      </p:sp>
      <p:grpSp>
        <p:nvGrpSpPr>
          <p:cNvPr id="633" name="Group"/>
          <p:cNvGrpSpPr/>
          <p:nvPr/>
        </p:nvGrpSpPr>
        <p:grpSpPr>
          <a:xfrm>
            <a:off x="4933724" y="4252512"/>
            <a:ext cx="4230476" cy="1476261"/>
            <a:chOff x="0" y="0"/>
            <a:chExt cx="4230475" cy="1476259"/>
          </a:xfrm>
        </p:grpSpPr>
        <p:sp>
          <p:nvSpPr>
            <p:cNvPr id="63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3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636" name="Group"/>
          <p:cNvGrpSpPr/>
          <p:nvPr/>
        </p:nvGrpSpPr>
        <p:grpSpPr>
          <a:xfrm>
            <a:off x="10008827" y="4252512"/>
            <a:ext cx="4230477" cy="1476261"/>
            <a:chOff x="0" y="0"/>
            <a:chExt cx="4230475" cy="1476259"/>
          </a:xfrm>
        </p:grpSpPr>
        <p:sp>
          <p:nvSpPr>
            <p:cNvPr id="63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35"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639" name="Group"/>
          <p:cNvGrpSpPr/>
          <p:nvPr/>
        </p:nvGrpSpPr>
        <p:grpSpPr>
          <a:xfrm>
            <a:off x="15083932" y="4252512"/>
            <a:ext cx="4230476" cy="1476261"/>
            <a:chOff x="0" y="0"/>
            <a:chExt cx="4230475" cy="1476259"/>
          </a:xfrm>
        </p:grpSpPr>
        <p:sp>
          <p:nvSpPr>
            <p:cNvPr id="63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38"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642" name="Group"/>
          <p:cNvGrpSpPr/>
          <p:nvPr/>
        </p:nvGrpSpPr>
        <p:grpSpPr>
          <a:xfrm>
            <a:off x="4933724" y="9177049"/>
            <a:ext cx="4230476" cy="1476261"/>
            <a:chOff x="0" y="0"/>
            <a:chExt cx="4230475" cy="1476259"/>
          </a:xfrm>
        </p:grpSpPr>
        <p:sp>
          <p:nvSpPr>
            <p:cNvPr id="64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41"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645" name="Group"/>
          <p:cNvGrpSpPr/>
          <p:nvPr/>
        </p:nvGrpSpPr>
        <p:grpSpPr>
          <a:xfrm>
            <a:off x="10008827" y="9177049"/>
            <a:ext cx="4230477" cy="1476261"/>
            <a:chOff x="0" y="0"/>
            <a:chExt cx="4230475" cy="1476259"/>
          </a:xfrm>
        </p:grpSpPr>
        <p:sp>
          <p:nvSpPr>
            <p:cNvPr id="64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44"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648" name="Group"/>
          <p:cNvGrpSpPr/>
          <p:nvPr/>
        </p:nvGrpSpPr>
        <p:grpSpPr>
          <a:xfrm>
            <a:off x="15083932" y="9177049"/>
            <a:ext cx="4230476" cy="1476261"/>
            <a:chOff x="0" y="0"/>
            <a:chExt cx="4230475" cy="1476259"/>
          </a:xfrm>
        </p:grpSpPr>
        <p:sp>
          <p:nvSpPr>
            <p:cNvPr id="64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47"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Reporting</a:t>
              </a:r>
            </a:p>
          </p:txBody>
        </p:sp>
      </p:grpSp>
      <p:sp>
        <p:nvSpPr>
          <p:cNvPr id="649"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pPr/>
          </a:p>
        </p:txBody>
      </p:sp>
      <p:grpSp>
        <p:nvGrpSpPr>
          <p:cNvPr id="652" name="Group"/>
          <p:cNvGrpSpPr/>
          <p:nvPr/>
        </p:nvGrpSpPr>
        <p:grpSpPr>
          <a:xfrm>
            <a:off x="4933724" y="7051621"/>
            <a:ext cx="14380684" cy="716281"/>
            <a:chOff x="0" y="0"/>
            <a:chExt cx="14380683" cy="716280"/>
          </a:xfrm>
        </p:grpSpPr>
        <p:sp>
          <p:nvSpPr>
            <p:cNvPr id="65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51"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Event Stream</a:t>
              </a:r>
            </a:p>
          </p:txBody>
        </p:sp>
      </p:grpSp>
      <p:grpSp>
        <p:nvGrpSpPr>
          <p:cNvPr id="655" name="Group"/>
          <p:cNvGrpSpPr/>
          <p:nvPr/>
        </p:nvGrpSpPr>
        <p:grpSpPr>
          <a:xfrm>
            <a:off x="5124882" y="6015006"/>
            <a:ext cx="528413" cy="528413"/>
            <a:chOff x="0" y="0"/>
            <a:chExt cx="528411" cy="528411"/>
          </a:xfrm>
        </p:grpSpPr>
        <p:sp>
          <p:nvSpPr>
            <p:cNvPr id="65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54"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656"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pPr/>
          </a:p>
        </p:txBody>
      </p:sp>
      <p:grpSp>
        <p:nvGrpSpPr>
          <p:cNvPr id="659" name="Group"/>
          <p:cNvGrpSpPr/>
          <p:nvPr/>
        </p:nvGrpSpPr>
        <p:grpSpPr>
          <a:xfrm>
            <a:off x="11343837" y="6238614"/>
            <a:ext cx="528413" cy="528413"/>
            <a:chOff x="0" y="0"/>
            <a:chExt cx="528411" cy="528411"/>
          </a:xfrm>
        </p:grpSpPr>
        <p:sp>
          <p:nvSpPr>
            <p:cNvPr id="65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58"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660"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pPr/>
          </a:p>
        </p:txBody>
      </p:sp>
      <p:grpSp>
        <p:nvGrpSpPr>
          <p:cNvPr id="663" name="Group"/>
          <p:cNvGrpSpPr/>
          <p:nvPr/>
        </p:nvGrpSpPr>
        <p:grpSpPr>
          <a:xfrm>
            <a:off x="15631493" y="6015006"/>
            <a:ext cx="528413" cy="528413"/>
            <a:chOff x="0" y="0"/>
            <a:chExt cx="528411" cy="528411"/>
          </a:xfrm>
        </p:grpSpPr>
        <p:sp>
          <p:nvSpPr>
            <p:cNvPr id="66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62"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666" name="Group"/>
          <p:cNvGrpSpPr/>
          <p:nvPr/>
        </p:nvGrpSpPr>
        <p:grpSpPr>
          <a:xfrm>
            <a:off x="10467864" y="6167709"/>
            <a:ext cx="528413" cy="528413"/>
            <a:chOff x="0" y="0"/>
            <a:chExt cx="528411" cy="528411"/>
          </a:xfrm>
        </p:grpSpPr>
        <p:sp>
          <p:nvSpPr>
            <p:cNvPr id="66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65"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669" name="Group"/>
          <p:cNvGrpSpPr/>
          <p:nvPr/>
        </p:nvGrpSpPr>
        <p:grpSpPr>
          <a:xfrm>
            <a:off x="15618640" y="8011897"/>
            <a:ext cx="528413" cy="528413"/>
            <a:chOff x="0" y="0"/>
            <a:chExt cx="528411" cy="528411"/>
          </a:xfrm>
        </p:grpSpPr>
        <p:sp>
          <p:nvSpPr>
            <p:cNvPr id="66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68"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670"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pPr/>
          </a:p>
        </p:txBody>
      </p:sp>
      <p:grpSp>
        <p:nvGrpSpPr>
          <p:cNvPr id="673" name="Group"/>
          <p:cNvGrpSpPr/>
          <p:nvPr/>
        </p:nvGrpSpPr>
        <p:grpSpPr>
          <a:xfrm>
            <a:off x="11858420" y="8066579"/>
            <a:ext cx="528413" cy="528413"/>
            <a:chOff x="0" y="0"/>
            <a:chExt cx="528411" cy="528411"/>
          </a:xfrm>
        </p:grpSpPr>
        <p:sp>
          <p:nvSpPr>
            <p:cNvPr id="67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72"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674"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pPr/>
          </a:p>
        </p:txBody>
      </p:sp>
      <p:grpSp>
        <p:nvGrpSpPr>
          <p:cNvPr id="677" name="Group"/>
          <p:cNvGrpSpPr/>
          <p:nvPr/>
        </p:nvGrpSpPr>
        <p:grpSpPr>
          <a:xfrm>
            <a:off x="13191909" y="6062914"/>
            <a:ext cx="528413" cy="528413"/>
            <a:chOff x="0" y="0"/>
            <a:chExt cx="528411" cy="528411"/>
          </a:xfrm>
        </p:grpSpPr>
        <p:sp>
          <p:nvSpPr>
            <p:cNvPr id="67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76"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680" name="Group"/>
          <p:cNvGrpSpPr/>
          <p:nvPr/>
        </p:nvGrpSpPr>
        <p:grpSpPr>
          <a:xfrm>
            <a:off x="6784755" y="8122066"/>
            <a:ext cx="528413" cy="528413"/>
            <a:chOff x="0" y="0"/>
            <a:chExt cx="528411" cy="528411"/>
          </a:xfrm>
        </p:grpSpPr>
        <p:sp>
          <p:nvSpPr>
            <p:cNvPr id="67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79"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681" name="Line"/>
          <p:cNvSpPr/>
          <p:nvPr/>
        </p:nvSpPr>
        <p:spPr>
          <a:xfrm flipV="1">
            <a:off x="17199169" y="5720824"/>
            <a:ext cx="1" cy="1373631"/>
          </a:xfrm>
          <a:prstGeom prst="line">
            <a:avLst/>
          </a:prstGeom>
          <a:ln w="101600">
            <a:solidFill>
              <a:srgbClr val="000000"/>
            </a:solidFill>
            <a:miter/>
            <a:tailEnd type="triangle"/>
          </a:ln>
        </p:spPr>
        <p:txBody>
          <a:bodyPr tIns="91439" bIns="91439"/>
          <a:lstStyle/>
          <a:p>
            <a:pPr/>
          </a:p>
        </p:txBody>
      </p:sp>
      <p:sp>
        <p:nvSpPr>
          <p:cNvPr id="682"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pPr/>
          </a:p>
        </p:txBody>
      </p:sp>
      <p:sp>
        <p:nvSpPr>
          <p:cNvPr id="683" name="Line"/>
          <p:cNvSpPr/>
          <p:nvPr/>
        </p:nvSpPr>
        <p:spPr>
          <a:xfrm flipV="1">
            <a:off x="18562903" y="7725065"/>
            <a:ext cx="1" cy="1373631"/>
          </a:xfrm>
          <a:prstGeom prst="line">
            <a:avLst/>
          </a:prstGeom>
          <a:ln w="101600">
            <a:solidFill>
              <a:srgbClr val="000000"/>
            </a:solidFill>
            <a:miter/>
            <a:tailEnd type="triangle"/>
          </a:ln>
        </p:spPr>
        <p:txBody>
          <a:bodyPr tIns="91439" bIns="91439"/>
          <a:lstStyle/>
          <a:p>
            <a:pPr/>
          </a:p>
        </p:txBody>
      </p:sp>
      <p:grpSp>
        <p:nvGrpSpPr>
          <p:cNvPr id="686" name="Group"/>
          <p:cNvGrpSpPr/>
          <p:nvPr/>
        </p:nvGrpSpPr>
        <p:grpSpPr>
          <a:xfrm>
            <a:off x="16966041" y="6244821"/>
            <a:ext cx="528413" cy="528413"/>
            <a:chOff x="0" y="0"/>
            <a:chExt cx="528411" cy="528411"/>
          </a:xfrm>
        </p:grpSpPr>
        <p:sp>
          <p:nvSpPr>
            <p:cNvPr id="68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85"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689" name="Group"/>
          <p:cNvGrpSpPr/>
          <p:nvPr/>
        </p:nvGrpSpPr>
        <p:grpSpPr>
          <a:xfrm>
            <a:off x="18308327" y="6062914"/>
            <a:ext cx="528413" cy="528413"/>
            <a:chOff x="0" y="0"/>
            <a:chExt cx="528411" cy="528411"/>
          </a:xfrm>
        </p:grpSpPr>
        <p:sp>
          <p:nvSpPr>
            <p:cNvPr id="68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88"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692" name="Group"/>
          <p:cNvGrpSpPr/>
          <p:nvPr/>
        </p:nvGrpSpPr>
        <p:grpSpPr>
          <a:xfrm>
            <a:off x="18267480" y="8330786"/>
            <a:ext cx="528413" cy="528413"/>
            <a:chOff x="0" y="0"/>
            <a:chExt cx="528411" cy="528411"/>
          </a:xfrm>
        </p:grpSpPr>
        <p:sp>
          <p:nvSpPr>
            <p:cNvPr id="69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91"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693" name="Line"/>
          <p:cNvSpPr/>
          <p:nvPr/>
        </p:nvSpPr>
        <p:spPr>
          <a:xfrm flipV="1">
            <a:off x="8381498" y="5745102"/>
            <a:ext cx="1" cy="1373631"/>
          </a:xfrm>
          <a:prstGeom prst="line">
            <a:avLst/>
          </a:prstGeom>
          <a:ln w="101600">
            <a:solidFill>
              <a:srgbClr val="000000"/>
            </a:solidFill>
            <a:miter/>
            <a:tailEnd type="triangle"/>
          </a:ln>
        </p:spPr>
        <p:txBody>
          <a:bodyPr tIns="91439" bIns="91439"/>
          <a:lstStyle/>
          <a:p>
            <a:pPr/>
          </a:p>
        </p:txBody>
      </p:sp>
      <p:grpSp>
        <p:nvGrpSpPr>
          <p:cNvPr id="696" name="Group"/>
          <p:cNvGrpSpPr/>
          <p:nvPr/>
        </p:nvGrpSpPr>
        <p:grpSpPr>
          <a:xfrm>
            <a:off x="8086073" y="6350822"/>
            <a:ext cx="528413" cy="528413"/>
            <a:chOff x="0" y="0"/>
            <a:chExt cx="528411" cy="528411"/>
          </a:xfrm>
        </p:grpSpPr>
        <p:sp>
          <p:nvSpPr>
            <p:cNvPr id="69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695"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699" name="Group"/>
          <p:cNvGrpSpPr/>
          <p:nvPr/>
        </p:nvGrpSpPr>
        <p:grpSpPr>
          <a:xfrm>
            <a:off x="12623293" y="11438146"/>
            <a:ext cx="4230477" cy="1476261"/>
            <a:chOff x="0" y="0"/>
            <a:chExt cx="4230475" cy="1476259"/>
          </a:xfrm>
        </p:grpSpPr>
        <p:sp>
          <p:nvSpPr>
            <p:cNvPr id="697" name="Rounded Rectangle"/>
            <p:cNvSpPr/>
            <p:nvPr/>
          </p:nvSpPr>
          <p:spPr>
            <a:xfrm>
              <a:off x="0" y="0"/>
              <a:ext cx="4230476" cy="1476260"/>
            </a:xfrm>
            <a:prstGeom prst="roundRect">
              <a:avLst>
                <a:gd name="adj" fmla="val 16667"/>
              </a:avLst>
            </a:prstGeom>
            <a:solidFill>
              <a:srgbClr val="C0000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698" name="New System"/>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New System</a:t>
              </a:r>
            </a:p>
          </p:txBody>
        </p:sp>
      </p:grpSp>
      <p:sp>
        <p:nvSpPr>
          <p:cNvPr id="700" name="Line"/>
          <p:cNvSpPr/>
          <p:nvPr/>
        </p:nvSpPr>
        <p:spPr>
          <a:xfrm flipH="1">
            <a:off x="14738531" y="7727099"/>
            <a:ext cx="20083" cy="3711047"/>
          </a:xfrm>
          <a:prstGeom prst="line">
            <a:avLst/>
          </a:prstGeom>
          <a:ln w="101600">
            <a:solidFill>
              <a:srgbClr val="000000"/>
            </a:solidFill>
            <a:miter/>
            <a:tailEnd type="triangle"/>
          </a:ln>
        </p:spPr>
        <p:txBody>
          <a:bodyPr tIns="91439" bIns="91439"/>
          <a:lstStyle/>
          <a:p>
            <a:pPr/>
          </a:p>
        </p:txBody>
      </p:sp>
      <p:grpSp>
        <p:nvGrpSpPr>
          <p:cNvPr id="703" name="Group"/>
          <p:cNvGrpSpPr/>
          <p:nvPr/>
        </p:nvGrpSpPr>
        <p:grpSpPr>
          <a:xfrm>
            <a:off x="14494408" y="9041055"/>
            <a:ext cx="528413" cy="528413"/>
            <a:chOff x="0" y="0"/>
            <a:chExt cx="528411" cy="528411"/>
          </a:xfrm>
        </p:grpSpPr>
        <p:sp>
          <p:nvSpPr>
            <p:cNvPr id="70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02"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pic>
        <p:nvPicPr>
          <p:cNvPr id="704" name="image4.png" descr="image4.png"/>
          <p:cNvPicPr>
            <a:picLocks noChangeAspect="1"/>
          </p:cNvPicPr>
          <p:nvPr/>
        </p:nvPicPr>
        <p:blipFill>
          <a:blip r:embed="rId4">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3" grpId="2"/>
      <p:bldP build="whole" bldLvl="1" animBg="1" rev="0" advAuto="0" spid="700" grpId="3"/>
      <p:bldP build="whole" bldLvl="1" animBg="1" rev="0" advAuto="0" spid="699"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10" name="Group"/>
          <p:cNvGrpSpPr/>
          <p:nvPr/>
        </p:nvGrpSpPr>
        <p:grpSpPr>
          <a:xfrm>
            <a:off x="16068529" y="2899419"/>
            <a:ext cx="4230477" cy="1476261"/>
            <a:chOff x="0" y="0"/>
            <a:chExt cx="4230475" cy="1476259"/>
          </a:xfrm>
        </p:grpSpPr>
        <p:sp>
          <p:nvSpPr>
            <p:cNvPr id="7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09"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713" name="Group"/>
          <p:cNvGrpSpPr/>
          <p:nvPr/>
        </p:nvGrpSpPr>
        <p:grpSpPr>
          <a:xfrm>
            <a:off x="15727841" y="3300012"/>
            <a:ext cx="4230477" cy="1476261"/>
            <a:chOff x="0" y="0"/>
            <a:chExt cx="4230475" cy="1476259"/>
          </a:xfrm>
        </p:grpSpPr>
        <p:sp>
          <p:nvSpPr>
            <p:cNvPr id="71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12"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716" name="Group"/>
          <p:cNvGrpSpPr/>
          <p:nvPr/>
        </p:nvGrpSpPr>
        <p:grpSpPr>
          <a:xfrm>
            <a:off x="15379216" y="3769092"/>
            <a:ext cx="4230477" cy="1476261"/>
            <a:chOff x="0" y="0"/>
            <a:chExt cx="4230475" cy="1476259"/>
          </a:xfrm>
        </p:grpSpPr>
        <p:sp>
          <p:nvSpPr>
            <p:cNvPr id="71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15"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sp>
        <p:nvSpPr>
          <p:cNvPr id="717"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pPr/>
          </a:p>
        </p:txBody>
      </p:sp>
      <p:sp>
        <p:nvSpPr>
          <p:cNvPr id="718" name="Line"/>
          <p:cNvSpPr/>
          <p:nvPr/>
        </p:nvSpPr>
        <p:spPr>
          <a:xfrm flipV="1">
            <a:off x="11633812" y="5745102"/>
            <a:ext cx="1" cy="1373631"/>
          </a:xfrm>
          <a:prstGeom prst="line">
            <a:avLst/>
          </a:prstGeom>
          <a:ln w="101600">
            <a:solidFill>
              <a:srgbClr val="000000"/>
            </a:solidFill>
            <a:miter/>
            <a:tailEnd type="triangle"/>
          </a:ln>
        </p:spPr>
        <p:txBody>
          <a:bodyPr tIns="91439" bIns="91439"/>
          <a:lstStyle/>
          <a:p>
            <a:pPr/>
          </a:p>
        </p:txBody>
      </p:sp>
      <p:sp>
        <p:nvSpPr>
          <p:cNvPr id="719" name="Line"/>
          <p:cNvSpPr/>
          <p:nvPr/>
        </p:nvSpPr>
        <p:spPr>
          <a:xfrm flipV="1">
            <a:off x="10732069" y="5674820"/>
            <a:ext cx="1" cy="1373633"/>
          </a:xfrm>
          <a:prstGeom prst="line">
            <a:avLst/>
          </a:prstGeom>
          <a:ln w="101600">
            <a:solidFill>
              <a:srgbClr val="000000"/>
            </a:solidFill>
            <a:miter/>
            <a:tailEnd type="triangle"/>
          </a:ln>
        </p:spPr>
        <p:txBody>
          <a:bodyPr tIns="91439" bIns="91439"/>
          <a:lstStyle/>
          <a:p>
            <a:pPr/>
          </a:p>
        </p:txBody>
      </p:sp>
      <p:sp>
        <p:nvSpPr>
          <p:cNvPr id="720" name="Scales"/>
          <p:cNvSpPr txBox="1"/>
          <p:nvPr>
            <p:ph type="title"/>
          </p:nvPr>
        </p:nvSpPr>
        <p:spPr>
          <a:prstGeom prst="rect">
            <a:avLst/>
          </a:prstGeom>
        </p:spPr>
        <p:txBody>
          <a:bodyPr/>
          <a:lstStyle/>
          <a:p>
            <a:pPr/>
            <a:r>
              <a:t>Scales</a:t>
            </a:r>
          </a:p>
        </p:txBody>
      </p:sp>
      <p:grpSp>
        <p:nvGrpSpPr>
          <p:cNvPr id="723" name="Group"/>
          <p:cNvGrpSpPr/>
          <p:nvPr/>
        </p:nvGrpSpPr>
        <p:grpSpPr>
          <a:xfrm>
            <a:off x="4933724" y="4252512"/>
            <a:ext cx="4230476" cy="1476261"/>
            <a:chOff x="0" y="0"/>
            <a:chExt cx="4230475" cy="1476259"/>
          </a:xfrm>
        </p:grpSpPr>
        <p:sp>
          <p:nvSpPr>
            <p:cNvPr id="7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2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726" name="Group"/>
          <p:cNvGrpSpPr/>
          <p:nvPr/>
        </p:nvGrpSpPr>
        <p:grpSpPr>
          <a:xfrm>
            <a:off x="10008827" y="4252512"/>
            <a:ext cx="4230477" cy="1476261"/>
            <a:chOff x="0" y="0"/>
            <a:chExt cx="4230475" cy="1476259"/>
          </a:xfrm>
        </p:grpSpPr>
        <p:sp>
          <p:nvSpPr>
            <p:cNvPr id="7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25"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729" name="Group"/>
          <p:cNvGrpSpPr/>
          <p:nvPr/>
        </p:nvGrpSpPr>
        <p:grpSpPr>
          <a:xfrm>
            <a:off x="15083932" y="4252512"/>
            <a:ext cx="4230476" cy="1476261"/>
            <a:chOff x="0" y="0"/>
            <a:chExt cx="4230475" cy="1476259"/>
          </a:xfrm>
        </p:grpSpPr>
        <p:sp>
          <p:nvSpPr>
            <p:cNvPr id="7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28"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732" name="Group"/>
          <p:cNvGrpSpPr/>
          <p:nvPr/>
        </p:nvGrpSpPr>
        <p:grpSpPr>
          <a:xfrm>
            <a:off x="4933724" y="9177049"/>
            <a:ext cx="4230476" cy="1476261"/>
            <a:chOff x="0" y="0"/>
            <a:chExt cx="4230475" cy="1476259"/>
          </a:xfrm>
        </p:grpSpPr>
        <p:sp>
          <p:nvSpPr>
            <p:cNvPr id="7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31"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735" name="Group"/>
          <p:cNvGrpSpPr/>
          <p:nvPr/>
        </p:nvGrpSpPr>
        <p:grpSpPr>
          <a:xfrm>
            <a:off x="10008827" y="9177049"/>
            <a:ext cx="4230477" cy="1476261"/>
            <a:chOff x="0" y="0"/>
            <a:chExt cx="4230475" cy="1476259"/>
          </a:xfrm>
        </p:grpSpPr>
        <p:sp>
          <p:nvSpPr>
            <p:cNvPr id="73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34"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738" name="Group"/>
          <p:cNvGrpSpPr/>
          <p:nvPr/>
        </p:nvGrpSpPr>
        <p:grpSpPr>
          <a:xfrm>
            <a:off x="15083932" y="9177049"/>
            <a:ext cx="4230476" cy="1476261"/>
            <a:chOff x="0" y="0"/>
            <a:chExt cx="4230475" cy="1476259"/>
          </a:xfrm>
        </p:grpSpPr>
        <p:sp>
          <p:nvSpPr>
            <p:cNvPr id="73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37"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Reporting</a:t>
              </a:r>
            </a:p>
          </p:txBody>
        </p:sp>
      </p:grpSp>
      <p:sp>
        <p:nvSpPr>
          <p:cNvPr id="739"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pPr/>
          </a:p>
        </p:txBody>
      </p:sp>
      <p:grpSp>
        <p:nvGrpSpPr>
          <p:cNvPr id="742" name="Group"/>
          <p:cNvGrpSpPr/>
          <p:nvPr/>
        </p:nvGrpSpPr>
        <p:grpSpPr>
          <a:xfrm>
            <a:off x="4933724" y="7051621"/>
            <a:ext cx="14380684" cy="716281"/>
            <a:chOff x="0" y="0"/>
            <a:chExt cx="14380683" cy="716280"/>
          </a:xfrm>
        </p:grpSpPr>
        <p:sp>
          <p:nvSpPr>
            <p:cNvPr id="74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41"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Event Stream</a:t>
              </a:r>
            </a:p>
          </p:txBody>
        </p:sp>
      </p:grpSp>
      <p:grpSp>
        <p:nvGrpSpPr>
          <p:cNvPr id="745" name="Group"/>
          <p:cNvGrpSpPr/>
          <p:nvPr/>
        </p:nvGrpSpPr>
        <p:grpSpPr>
          <a:xfrm>
            <a:off x="5124882" y="6015006"/>
            <a:ext cx="528413" cy="528413"/>
            <a:chOff x="0" y="0"/>
            <a:chExt cx="528411" cy="528411"/>
          </a:xfrm>
        </p:grpSpPr>
        <p:sp>
          <p:nvSpPr>
            <p:cNvPr id="74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44"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746"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pPr/>
          </a:p>
        </p:txBody>
      </p:sp>
      <p:grpSp>
        <p:nvGrpSpPr>
          <p:cNvPr id="749" name="Group"/>
          <p:cNvGrpSpPr/>
          <p:nvPr/>
        </p:nvGrpSpPr>
        <p:grpSpPr>
          <a:xfrm>
            <a:off x="11343837" y="6238614"/>
            <a:ext cx="528413" cy="528413"/>
            <a:chOff x="0" y="0"/>
            <a:chExt cx="528411" cy="528411"/>
          </a:xfrm>
        </p:grpSpPr>
        <p:sp>
          <p:nvSpPr>
            <p:cNvPr id="74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48"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750"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pPr/>
          </a:p>
        </p:txBody>
      </p:sp>
      <p:grpSp>
        <p:nvGrpSpPr>
          <p:cNvPr id="753" name="Group"/>
          <p:cNvGrpSpPr/>
          <p:nvPr/>
        </p:nvGrpSpPr>
        <p:grpSpPr>
          <a:xfrm>
            <a:off x="15631493" y="6015006"/>
            <a:ext cx="528413" cy="528413"/>
            <a:chOff x="0" y="0"/>
            <a:chExt cx="528411" cy="528411"/>
          </a:xfrm>
        </p:grpSpPr>
        <p:sp>
          <p:nvSpPr>
            <p:cNvPr id="75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52"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756" name="Group"/>
          <p:cNvGrpSpPr/>
          <p:nvPr/>
        </p:nvGrpSpPr>
        <p:grpSpPr>
          <a:xfrm>
            <a:off x="10467864" y="6167709"/>
            <a:ext cx="528413" cy="528413"/>
            <a:chOff x="0" y="0"/>
            <a:chExt cx="528411" cy="528411"/>
          </a:xfrm>
        </p:grpSpPr>
        <p:sp>
          <p:nvSpPr>
            <p:cNvPr id="75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55"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759" name="Group"/>
          <p:cNvGrpSpPr/>
          <p:nvPr/>
        </p:nvGrpSpPr>
        <p:grpSpPr>
          <a:xfrm>
            <a:off x="15618640" y="8011897"/>
            <a:ext cx="528413" cy="528413"/>
            <a:chOff x="0" y="0"/>
            <a:chExt cx="528411" cy="528411"/>
          </a:xfrm>
        </p:grpSpPr>
        <p:sp>
          <p:nvSpPr>
            <p:cNvPr id="75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58"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760"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pPr/>
          </a:p>
        </p:txBody>
      </p:sp>
      <p:grpSp>
        <p:nvGrpSpPr>
          <p:cNvPr id="763" name="Group"/>
          <p:cNvGrpSpPr/>
          <p:nvPr/>
        </p:nvGrpSpPr>
        <p:grpSpPr>
          <a:xfrm>
            <a:off x="11858420" y="8066579"/>
            <a:ext cx="528413" cy="528413"/>
            <a:chOff x="0" y="0"/>
            <a:chExt cx="528411" cy="528411"/>
          </a:xfrm>
        </p:grpSpPr>
        <p:sp>
          <p:nvSpPr>
            <p:cNvPr id="76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62"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764"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pPr/>
          </a:p>
        </p:txBody>
      </p:sp>
      <p:grpSp>
        <p:nvGrpSpPr>
          <p:cNvPr id="767" name="Group"/>
          <p:cNvGrpSpPr/>
          <p:nvPr/>
        </p:nvGrpSpPr>
        <p:grpSpPr>
          <a:xfrm>
            <a:off x="13191909" y="6062914"/>
            <a:ext cx="528413" cy="528413"/>
            <a:chOff x="0" y="0"/>
            <a:chExt cx="528411" cy="528411"/>
          </a:xfrm>
        </p:grpSpPr>
        <p:sp>
          <p:nvSpPr>
            <p:cNvPr id="76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66"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770" name="Group"/>
          <p:cNvGrpSpPr/>
          <p:nvPr/>
        </p:nvGrpSpPr>
        <p:grpSpPr>
          <a:xfrm>
            <a:off x="6784755" y="8122066"/>
            <a:ext cx="528413" cy="528413"/>
            <a:chOff x="0" y="0"/>
            <a:chExt cx="528411" cy="528411"/>
          </a:xfrm>
        </p:grpSpPr>
        <p:sp>
          <p:nvSpPr>
            <p:cNvPr id="76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69"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771" name="Line"/>
          <p:cNvSpPr/>
          <p:nvPr/>
        </p:nvSpPr>
        <p:spPr>
          <a:xfrm flipV="1">
            <a:off x="17199169" y="5720824"/>
            <a:ext cx="1" cy="1373631"/>
          </a:xfrm>
          <a:prstGeom prst="line">
            <a:avLst/>
          </a:prstGeom>
          <a:ln w="101600">
            <a:solidFill>
              <a:srgbClr val="000000"/>
            </a:solidFill>
            <a:miter/>
            <a:tailEnd type="triangle"/>
          </a:ln>
        </p:spPr>
        <p:txBody>
          <a:bodyPr tIns="91439" bIns="91439"/>
          <a:lstStyle/>
          <a:p>
            <a:pPr/>
          </a:p>
        </p:txBody>
      </p:sp>
      <p:sp>
        <p:nvSpPr>
          <p:cNvPr id="772"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pPr/>
          </a:p>
        </p:txBody>
      </p:sp>
      <p:sp>
        <p:nvSpPr>
          <p:cNvPr id="773" name="Line"/>
          <p:cNvSpPr/>
          <p:nvPr/>
        </p:nvSpPr>
        <p:spPr>
          <a:xfrm flipV="1">
            <a:off x="18562903" y="7725065"/>
            <a:ext cx="1" cy="1373631"/>
          </a:xfrm>
          <a:prstGeom prst="line">
            <a:avLst/>
          </a:prstGeom>
          <a:ln w="101600">
            <a:solidFill>
              <a:srgbClr val="000000"/>
            </a:solidFill>
            <a:miter/>
            <a:tailEnd type="triangle"/>
          </a:ln>
        </p:spPr>
        <p:txBody>
          <a:bodyPr tIns="91439" bIns="91439"/>
          <a:lstStyle/>
          <a:p>
            <a:pPr/>
          </a:p>
        </p:txBody>
      </p:sp>
      <p:grpSp>
        <p:nvGrpSpPr>
          <p:cNvPr id="776" name="Group"/>
          <p:cNvGrpSpPr/>
          <p:nvPr/>
        </p:nvGrpSpPr>
        <p:grpSpPr>
          <a:xfrm>
            <a:off x="16966041" y="6244821"/>
            <a:ext cx="528413" cy="528413"/>
            <a:chOff x="0" y="0"/>
            <a:chExt cx="528411" cy="528411"/>
          </a:xfrm>
        </p:grpSpPr>
        <p:sp>
          <p:nvSpPr>
            <p:cNvPr id="77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75"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779" name="Group"/>
          <p:cNvGrpSpPr/>
          <p:nvPr/>
        </p:nvGrpSpPr>
        <p:grpSpPr>
          <a:xfrm>
            <a:off x="18308327" y="6062914"/>
            <a:ext cx="528413" cy="528413"/>
            <a:chOff x="0" y="0"/>
            <a:chExt cx="528411" cy="528411"/>
          </a:xfrm>
        </p:grpSpPr>
        <p:sp>
          <p:nvSpPr>
            <p:cNvPr id="77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78"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grpSp>
        <p:nvGrpSpPr>
          <p:cNvPr id="782" name="Group"/>
          <p:cNvGrpSpPr/>
          <p:nvPr/>
        </p:nvGrpSpPr>
        <p:grpSpPr>
          <a:xfrm>
            <a:off x="18267480" y="8330786"/>
            <a:ext cx="528413" cy="528413"/>
            <a:chOff x="0" y="0"/>
            <a:chExt cx="528411" cy="528411"/>
          </a:xfrm>
        </p:grpSpPr>
        <p:sp>
          <p:nvSpPr>
            <p:cNvPr id="78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81"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sp>
        <p:nvSpPr>
          <p:cNvPr id="783" name="Line"/>
          <p:cNvSpPr/>
          <p:nvPr/>
        </p:nvSpPr>
        <p:spPr>
          <a:xfrm flipV="1">
            <a:off x="8381498" y="5745102"/>
            <a:ext cx="1" cy="1373631"/>
          </a:xfrm>
          <a:prstGeom prst="line">
            <a:avLst/>
          </a:prstGeom>
          <a:ln w="101600">
            <a:solidFill>
              <a:srgbClr val="000000"/>
            </a:solidFill>
            <a:miter/>
            <a:tailEnd type="triangle"/>
          </a:ln>
        </p:spPr>
        <p:txBody>
          <a:bodyPr tIns="91439" bIns="91439"/>
          <a:lstStyle/>
          <a:p>
            <a:pPr/>
          </a:p>
        </p:txBody>
      </p:sp>
      <p:grpSp>
        <p:nvGrpSpPr>
          <p:cNvPr id="786" name="Group"/>
          <p:cNvGrpSpPr/>
          <p:nvPr/>
        </p:nvGrpSpPr>
        <p:grpSpPr>
          <a:xfrm>
            <a:off x="8086073" y="6350822"/>
            <a:ext cx="528413" cy="528413"/>
            <a:chOff x="0" y="0"/>
            <a:chExt cx="528411" cy="528411"/>
          </a:xfrm>
        </p:grpSpPr>
        <p:sp>
          <p:nvSpPr>
            <p:cNvPr id="78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785" name="image5.png" descr="image5.png"/>
            <p:cNvPicPr>
              <a:picLocks noChangeAspect="1"/>
            </p:cNvPicPr>
            <p:nvPr/>
          </p:nvPicPr>
          <p:blipFill>
            <a:blip r:embed="rId2">
              <a:extLst/>
            </a:blip>
            <a:stretch>
              <a:fillRect/>
            </a:stretch>
          </p:blipFill>
          <p:spPr>
            <a:xfrm>
              <a:off x="0" y="0"/>
              <a:ext cx="528412" cy="528412"/>
            </a:xfrm>
            <a:prstGeom prst="rect">
              <a:avLst/>
            </a:prstGeom>
            <a:ln w="12700" cap="flat">
              <a:noFill/>
              <a:miter lim="400000"/>
            </a:ln>
            <a:effectLst/>
          </p:spPr>
        </p:pic>
      </p:grpSp>
      <p:pic>
        <p:nvPicPr>
          <p:cNvPr id="787"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16"/>
                                        </p:tgtEl>
                                        <p:attrNameLst>
                                          <p:attrName>style.visibility</p:attrName>
                                        </p:attrNameLst>
                                      </p:cBhvr>
                                      <p:to>
                                        <p:strVal val="visible"/>
                                      </p:to>
                                    </p:set>
                                    <p:animEffect filter="fade" transition="in">
                                      <p:cBhvr>
                                        <p:cTn id="7" dur="500"/>
                                        <p:tgtEl>
                                          <p:spTgt spid="716"/>
                                        </p:tgtEl>
                                      </p:cBhvr>
                                    </p:animEffect>
                                  </p:childTnLst>
                                </p:cTn>
                              </p:par>
                            </p:childTnLst>
                          </p:cTn>
                        </p:par>
                        <p:par>
                          <p:cTn id="8" fill="hold">
                            <p:stCondLst>
                              <p:cond delay="500"/>
                            </p:stCondLst>
                            <p:childTnLst>
                              <p:par>
                                <p:cTn id="9" presetClass="entr" nodeType="afterEffect" presetID="10" grpId="2" fill="hold">
                                  <p:stCondLst>
                                    <p:cond delay="500"/>
                                  </p:stCondLst>
                                  <p:iterate type="el" backwards="0">
                                    <p:tmAbs val="0"/>
                                  </p:iterate>
                                  <p:childTnLst>
                                    <p:set>
                                      <p:cBhvr>
                                        <p:cTn id="10" fill="hold"/>
                                        <p:tgtEl>
                                          <p:spTgt spid="713"/>
                                        </p:tgtEl>
                                        <p:attrNameLst>
                                          <p:attrName>style.visibility</p:attrName>
                                        </p:attrNameLst>
                                      </p:cBhvr>
                                      <p:to>
                                        <p:strVal val="visible"/>
                                      </p:to>
                                    </p:set>
                                    <p:animEffect filter="fade" transition="in">
                                      <p:cBhvr>
                                        <p:cTn id="11" dur="500"/>
                                        <p:tgtEl>
                                          <p:spTgt spid="713"/>
                                        </p:tgtEl>
                                      </p:cBhvr>
                                    </p:animEffect>
                                  </p:childTnLst>
                                </p:cTn>
                              </p:par>
                            </p:childTnLst>
                          </p:cTn>
                        </p:par>
                        <p:par>
                          <p:cTn id="12" fill="hold">
                            <p:stCondLst>
                              <p:cond delay="1500"/>
                            </p:stCondLst>
                            <p:childTnLst>
                              <p:par>
                                <p:cTn id="13" presetClass="entr" nodeType="afterEffect" presetID="10" grpId="3" fill="hold">
                                  <p:stCondLst>
                                    <p:cond delay="500"/>
                                  </p:stCondLst>
                                  <p:iterate type="el" backwards="0">
                                    <p:tmAbs val="0"/>
                                  </p:iterate>
                                  <p:childTnLst>
                                    <p:set>
                                      <p:cBhvr>
                                        <p:cTn id="14" fill="hold"/>
                                        <p:tgtEl>
                                          <p:spTgt spid="710"/>
                                        </p:tgtEl>
                                        <p:attrNameLst>
                                          <p:attrName>style.visibility</p:attrName>
                                        </p:attrNameLst>
                                      </p:cBhvr>
                                      <p:to>
                                        <p:strVal val="visible"/>
                                      </p:to>
                                    </p:set>
                                    <p:animEffect filter="fade" transition="in">
                                      <p:cBhvr>
                                        <p:cTn id="15"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3" grpId="2"/>
      <p:bldP build="whole" bldLvl="1" animBg="1" rev="0" advAuto="0" spid="710" grpId="3"/>
      <p:bldP build="whole" bldLvl="1" animBg="1" rev="0" advAuto="0" spid="716"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pPr/>
          </a:p>
        </p:txBody>
      </p:sp>
      <p:sp>
        <p:nvSpPr>
          <p:cNvPr id="790" name="Line"/>
          <p:cNvSpPr/>
          <p:nvPr/>
        </p:nvSpPr>
        <p:spPr>
          <a:xfrm flipV="1">
            <a:off x="11633812" y="5745102"/>
            <a:ext cx="1" cy="1373631"/>
          </a:xfrm>
          <a:prstGeom prst="line">
            <a:avLst/>
          </a:prstGeom>
          <a:ln w="101600">
            <a:solidFill>
              <a:srgbClr val="000000"/>
            </a:solidFill>
            <a:miter/>
            <a:tailEnd type="triangle"/>
          </a:ln>
        </p:spPr>
        <p:txBody>
          <a:bodyPr tIns="91439" bIns="91439"/>
          <a:lstStyle/>
          <a:p>
            <a:pPr/>
          </a:p>
        </p:txBody>
      </p:sp>
      <p:sp>
        <p:nvSpPr>
          <p:cNvPr id="791" name="Line"/>
          <p:cNvSpPr/>
          <p:nvPr/>
        </p:nvSpPr>
        <p:spPr>
          <a:xfrm flipV="1">
            <a:off x="10732069" y="5674820"/>
            <a:ext cx="1" cy="1373633"/>
          </a:xfrm>
          <a:prstGeom prst="line">
            <a:avLst/>
          </a:prstGeom>
          <a:ln w="101600">
            <a:solidFill>
              <a:srgbClr val="000000"/>
            </a:solidFill>
            <a:miter/>
            <a:tailEnd type="triangle"/>
          </a:ln>
        </p:spPr>
        <p:txBody>
          <a:bodyPr tIns="91439" bIns="91439"/>
          <a:lstStyle/>
          <a:p>
            <a:pPr/>
          </a:p>
        </p:txBody>
      </p:sp>
      <p:sp>
        <p:nvSpPr>
          <p:cNvPr id="792" name="Addresses “Data in Motion”"/>
          <p:cNvSpPr txBox="1"/>
          <p:nvPr>
            <p:ph type="title"/>
          </p:nvPr>
        </p:nvSpPr>
        <p:spPr>
          <a:prstGeom prst="rect">
            <a:avLst/>
          </a:prstGeom>
        </p:spPr>
        <p:txBody>
          <a:bodyPr/>
          <a:lstStyle/>
          <a:p>
            <a:pPr lvl="1"/>
            <a:r>
              <a:t>Addresses “Data in Motion”</a:t>
            </a:r>
          </a:p>
        </p:txBody>
      </p:sp>
      <p:grpSp>
        <p:nvGrpSpPr>
          <p:cNvPr id="795" name="Group"/>
          <p:cNvGrpSpPr/>
          <p:nvPr/>
        </p:nvGrpSpPr>
        <p:grpSpPr>
          <a:xfrm>
            <a:off x="4933724" y="4252512"/>
            <a:ext cx="4230476" cy="1476261"/>
            <a:chOff x="0" y="0"/>
            <a:chExt cx="4230475" cy="1476259"/>
          </a:xfrm>
        </p:grpSpPr>
        <p:sp>
          <p:nvSpPr>
            <p:cNvPr id="79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94"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grpSp>
        <p:nvGrpSpPr>
          <p:cNvPr id="798" name="Group"/>
          <p:cNvGrpSpPr/>
          <p:nvPr/>
        </p:nvGrpSpPr>
        <p:grpSpPr>
          <a:xfrm>
            <a:off x="10008827" y="4252512"/>
            <a:ext cx="4230477" cy="1476261"/>
            <a:chOff x="0" y="0"/>
            <a:chExt cx="4230475" cy="1476259"/>
          </a:xfrm>
        </p:grpSpPr>
        <p:sp>
          <p:nvSpPr>
            <p:cNvPr id="79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797"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801" name="Group"/>
          <p:cNvGrpSpPr/>
          <p:nvPr/>
        </p:nvGrpSpPr>
        <p:grpSpPr>
          <a:xfrm>
            <a:off x="15083932" y="4252512"/>
            <a:ext cx="4230476" cy="1476261"/>
            <a:chOff x="0" y="0"/>
            <a:chExt cx="4230475" cy="1476259"/>
          </a:xfrm>
        </p:grpSpPr>
        <p:sp>
          <p:nvSpPr>
            <p:cNvPr id="79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800"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804" name="Group"/>
          <p:cNvGrpSpPr/>
          <p:nvPr/>
        </p:nvGrpSpPr>
        <p:grpSpPr>
          <a:xfrm>
            <a:off x="4933724" y="9177049"/>
            <a:ext cx="4230476" cy="1476261"/>
            <a:chOff x="0" y="0"/>
            <a:chExt cx="4230475" cy="1476259"/>
          </a:xfrm>
        </p:grpSpPr>
        <p:sp>
          <p:nvSpPr>
            <p:cNvPr id="80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803"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807" name="Group"/>
          <p:cNvGrpSpPr/>
          <p:nvPr/>
        </p:nvGrpSpPr>
        <p:grpSpPr>
          <a:xfrm>
            <a:off x="10008827" y="9177049"/>
            <a:ext cx="4230477" cy="1476261"/>
            <a:chOff x="0" y="0"/>
            <a:chExt cx="4230475" cy="1476259"/>
          </a:xfrm>
        </p:grpSpPr>
        <p:sp>
          <p:nvSpPr>
            <p:cNvPr id="80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806"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810" name="Group"/>
          <p:cNvGrpSpPr/>
          <p:nvPr/>
        </p:nvGrpSpPr>
        <p:grpSpPr>
          <a:xfrm>
            <a:off x="15083932" y="9177049"/>
            <a:ext cx="4230476" cy="1476261"/>
            <a:chOff x="0" y="0"/>
            <a:chExt cx="4230475" cy="1476259"/>
          </a:xfrm>
        </p:grpSpPr>
        <p:sp>
          <p:nvSpPr>
            <p:cNvPr id="8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809"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Reporting</a:t>
              </a:r>
            </a:p>
          </p:txBody>
        </p:sp>
      </p:grpSp>
      <p:sp>
        <p:nvSpPr>
          <p:cNvPr id="811"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pPr/>
          </a:p>
        </p:txBody>
      </p:sp>
      <p:grpSp>
        <p:nvGrpSpPr>
          <p:cNvPr id="814" name="Group"/>
          <p:cNvGrpSpPr/>
          <p:nvPr/>
        </p:nvGrpSpPr>
        <p:grpSpPr>
          <a:xfrm>
            <a:off x="4933724" y="7051621"/>
            <a:ext cx="14380684" cy="716281"/>
            <a:chOff x="0" y="0"/>
            <a:chExt cx="14380683" cy="716280"/>
          </a:xfrm>
        </p:grpSpPr>
        <p:sp>
          <p:nvSpPr>
            <p:cNvPr id="812"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813"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Event Stream</a:t>
              </a:r>
            </a:p>
          </p:txBody>
        </p:sp>
      </p:grpSp>
      <p:grpSp>
        <p:nvGrpSpPr>
          <p:cNvPr id="817" name="Group"/>
          <p:cNvGrpSpPr/>
          <p:nvPr/>
        </p:nvGrpSpPr>
        <p:grpSpPr>
          <a:xfrm>
            <a:off x="5124882" y="6015006"/>
            <a:ext cx="528413" cy="528413"/>
            <a:chOff x="0" y="0"/>
            <a:chExt cx="528411" cy="528411"/>
          </a:xfrm>
        </p:grpSpPr>
        <p:sp>
          <p:nvSpPr>
            <p:cNvPr id="81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16"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818"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pPr/>
          </a:p>
        </p:txBody>
      </p:sp>
      <p:grpSp>
        <p:nvGrpSpPr>
          <p:cNvPr id="821" name="Group"/>
          <p:cNvGrpSpPr/>
          <p:nvPr/>
        </p:nvGrpSpPr>
        <p:grpSpPr>
          <a:xfrm>
            <a:off x="11343837" y="6238614"/>
            <a:ext cx="528413" cy="528413"/>
            <a:chOff x="0" y="0"/>
            <a:chExt cx="528411" cy="528411"/>
          </a:xfrm>
        </p:grpSpPr>
        <p:sp>
          <p:nvSpPr>
            <p:cNvPr id="81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20"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822"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pPr/>
          </a:p>
        </p:txBody>
      </p:sp>
      <p:grpSp>
        <p:nvGrpSpPr>
          <p:cNvPr id="825" name="Group"/>
          <p:cNvGrpSpPr/>
          <p:nvPr/>
        </p:nvGrpSpPr>
        <p:grpSpPr>
          <a:xfrm>
            <a:off x="15631493" y="6015006"/>
            <a:ext cx="528413" cy="528413"/>
            <a:chOff x="0" y="0"/>
            <a:chExt cx="528411" cy="528411"/>
          </a:xfrm>
        </p:grpSpPr>
        <p:sp>
          <p:nvSpPr>
            <p:cNvPr id="82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24"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828" name="Group"/>
          <p:cNvGrpSpPr/>
          <p:nvPr/>
        </p:nvGrpSpPr>
        <p:grpSpPr>
          <a:xfrm>
            <a:off x="10467864" y="6167709"/>
            <a:ext cx="528413" cy="528413"/>
            <a:chOff x="0" y="0"/>
            <a:chExt cx="528411" cy="528411"/>
          </a:xfrm>
        </p:grpSpPr>
        <p:sp>
          <p:nvSpPr>
            <p:cNvPr id="82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27"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831" name="Group"/>
          <p:cNvGrpSpPr/>
          <p:nvPr/>
        </p:nvGrpSpPr>
        <p:grpSpPr>
          <a:xfrm>
            <a:off x="15618640" y="8011897"/>
            <a:ext cx="528413" cy="528413"/>
            <a:chOff x="0" y="0"/>
            <a:chExt cx="528411" cy="528411"/>
          </a:xfrm>
        </p:grpSpPr>
        <p:sp>
          <p:nvSpPr>
            <p:cNvPr id="82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30"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832"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pPr/>
          </a:p>
        </p:txBody>
      </p:sp>
      <p:grpSp>
        <p:nvGrpSpPr>
          <p:cNvPr id="835" name="Group"/>
          <p:cNvGrpSpPr/>
          <p:nvPr/>
        </p:nvGrpSpPr>
        <p:grpSpPr>
          <a:xfrm>
            <a:off x="11858420" y="8066579"/>
            <a:ext cx="528413" cy="528413"/>
            <a:chOff x="0" y="0"/>
            <a:chExt cx="528411" cy="528411"/>
          </a:xfrm>
        </p:grpSpPr>
        <p:sp>
          <p:nvSpPr>
            <p:cNvPr id="83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34"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836"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pPr/>
          </a:p>
        </p:txBody>
      </p:sp>
      <p:grpSp>
        <p:nvGrpSpPr>
          <p:cNvPr id="839" name="Group"/>
          <p:cNvGrpSpPr/>
          <p:nvPr/>
        </p:nvGrpSpPr>
        <p:grpSpPr>
          <a:xfrm>
            <a:off x="13191909" y="6062914"/>
            <a:ext cx="528413" cy="528413"/>
            <a:chOff x="0" y="0"/>
            <a:chExt cx="528411" cy="528411"/>
          </a:xfrm>
        </p:grpSpPr>
        <p:sp>
          <p:nvSpPr>
            <p:cNvPr id="83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38"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842" name="Group"/>
          <p:cNvGrpSpPr/>
          <p:nvPr/>
        </p:nvGrpSpPr>
        <p:grpSpPr>
          <a:xfrm>
            <a:off x="6784755" y="8122066"/>
            <a:ext cx="528413" cy="528413"/>
            <a:chOff x="0" y="0"/>
            <a:chExt cx="528411" cy="528411"/>
          </a:xfrm>
        </p:grpSpPr>
        <p:sp>
          <p:nvSpPr>
            <p:cNvPr id="84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41"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843" name="Line"/>
          <p:cNvSpPr/>
          <p:nvPr/>
        </p:nvSpPr>
        <p:spPr>
          <a:xfrm flipV="1">
            <a:off x="17199169" y="5720824"/>
            <a:ext cx="1" cy="1373631"/>
          </a:xfrm>
          <a:prstGeom prst="line">
            <a:avLst/>
          </a:prstGeom>
          <a:ln w="101600">
            <a:solidFill>
              <a:srgbClr val="000000"/>
            </a:solidFill>
            <a:miter/>
            <a:tailEnd type="triangle"/>
          </a:ln>
        </p:spPr>
        <p:txBody>
          <a:bodyPr tIns="91439" bIns="91439"/>
          <a:lstStyle/>
          <a:p>
            <a:pPr/>
          </a:p>
        </p:txBody>
      </p:sp>
      <p:sp>
        <p:nvSpPr>
          <p:cNvPr id="844"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pPr/>
          </a:p>
        </p:txBody>
      </p:sp>
      <p:sp>
        <p:nvSpPr>
          <p:cNvPr id="845" name="Line"/>
          <p:cNvSpPr/>
          <p:nvPr/>
        </p:nvSpPr>
        <p:spPr>
          <a:xfrm flipV="1">
            <a:off x="18562903" y="7725065"/>
            <a:ext cx="1" cy="1373631"/>
          </a:xfrm>
          <a:prstGeom prst="line">
            <a:avLst/>
          </a:prstGeom>
          <a:ln w="101600">
            <a:solidFill>
              <a:srgbClr val="000000"/>
            </a:solidFill>
            <a:miter/>
            <a:tailEnd type="triangle"/>
          </a:ln>
        </p:spPr>
        <p:txBody>
          <a:bodyPr tIns="91439" bIns="91439"/>
          <a:lstStyle/>
          <a:p>
            <a:pPr/>
          </a:p>
        </p:txBody>
      </p:sp>
      <p:grpSp>
        <p:nvGrpSpPr>
          <p:cNvPr id="848" name="Group"/>
          <p:cNvGrpSpPr/>
          <p:nvPr/>
        </p:nvGrpSpPr>
        <p:grpSpPr>
          <a:xfrm>
            <a:off x="16966041" y="6244821"/>
            <a:ext cx="528413" cy="528413"/>
            <a:chOff x="0" y="0"/>
            <a:chExt cx="528411" cy="528411"/>
          </a:xfrm>
        </p:grpSpPr>
        <p:sp>
          <p:nvSpPr>
            <p:cNvPr id="84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47"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851" name="Group"/>
          <p:cNvGrpSpPr/>
          <p:nvPr/>
        </p:nvGrpSpPr>
        <p:grpSpPr>
          <a:xfrm>
            <a:off x="18308327" y="6062914"/>
            <a:ext cx="528413" cy="528413"/>
            <a:chOff x="0" y="0"/>
            <a:chExt cx="528411" cy="528411"/>
          </a:xfrm>
        </p:grpSpPr>
        <p:sp>
          <p:nvSpPr>
            <p:cNvPr id="84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50"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854" name="Group"/>
          <p:cNvGrpSpPr/>
          <p:nvPr/>
        </p:nvGrpSpPr>
        <p:grpSpPr>
          <a:xfrm>
            <a:off x="18267480" y="8330786"/>
            <a:ext cx="528413" cy="528413"/>
            <a:chOff x="0" y="0"/>
            <a:chExt cx="528411" cy="528411"/>
          </a:xfrm>
        </p:grpSpPr>
        <p:sp>
          <p:nvSpPr>
            <p:cNvPr id="85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53"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sp>
        <p:nvSpPr>
          <p:cNvPr id="855" name="Line"/>
          <p:cNvSpPr/>
          <p:nvPr/>
        </p:nvSpPr>
        <p:spPr>
          <a:xfrm flipV="1">
            <a:off x="8381498" y="5745102"/>
            <a:ext cx="1" cy="1373631"/>
          </a:xfrm>
          <a:prstGeom prst="line">
            <a:avLst/>
          </a:prstGeom>
          <a:ln w="101600">
            <a:solidFill>
              <a:srgbClr val="000000"/>
            </a:solidFill>
            <a:miter/>
            <a:tailEnd type="triangle"/>
          </a:ln>
        </p:spPr>
        <p:txBody>
          <a:bodyPr tIns="91439" bIns="91439"/>
          <a:lstStyle/>
          <a:p>
            <a:pPr/>
          </a:p>
        </p:txBody>
      </p:sp>
      <p:grpSp>
        <p:nvGrpSpPr>
          <p:cNvPr id="858" name="Group"/>
          <p:cNvGrpSpPr/>
          <p:nvPr/>
        </p:nvGrpSpPr>
        <p:grpSpPr>
          <a:xfrm>
            <a:off x="8086073" y="6350822"/>
            <a:ext cx="528413" cy="528413"/>
            <a:chOff x="0" y="0"/>
            <a:chExt cx="528411" cy="528411"/>
          </a:xfrm>
        </p:grpSpPr>
        <p:sp>
          <p:nvSpPr>
            <p:cNvPr id="85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57"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grpSp>
        <p:nvGrpSpPr>
          <p:cNvPr id="861" name="Group"/>
          <p:cNvGrpSpPr/>
          <p:nvPr/>
        </p:nvGrpSpPr>
        <p:grpSpPr>
          <a:xfrm>
            <a:off x="12623293" y="11438146"/>
            <a:ext cx="4230477" cy="1476261"/>
            <a:chOff x="0" y="0"/>
            <a:chExt cx="4230475" cy="1476259"/>
          </a:xfrm>
        </p:grpSpPr>
        <p:sp>
          <p:nvSpPr>
            <p:cNvPr id="859" name="Rounded Rectangle"/>
            <p:cNvSpPr/>
            <p:nvPr/>
          </p:nvSpPr>
          <p:spPr>
            <a:xfrm>
              <a:off x="0" y="0"/>
              <a:ext cx="4230476" cy="1476260"/>
            </a:xfrm>
            <a:prstGeom prst="roundRect">
              <a:avLst>
                <a:gd name="adj" fmla="val 16667"/>
              </a:avLst>
            </a:prstGeom>
            <a:solidFill>
              <a:schemeClr val="accent2"/>
            </a:solidFill>
            <a:ln w="25400" cap="flat">
              <a:solidFill>
                <a:srgbClr val="AD5B24"/>
              </a:solidFill>
              <a:prstDash val="solid"/>
              <a:miter lim="800000"/>
            </a:ln>
            <a:effectLst/>
          </p:spPr>
          <p:txBody>
            <a:bodyPr wrap="square" lIns="91439" tIns="91439" rIns="91439" bIns="91439" numCol="1" anchor="ctr">
              <a:noAutofit/>
            </a:bodyPr>
            <a:lstStyle/>
            <a:p>
              <a:pPr>
                <a:defRPr>
                  <a:solidFill>
                    <a:srgbClr val="FFFFFF"/>
                  </a:solidFill>
                </a:defRPr>
              </a:pPr>
            </a:p>
          </p:txBody>
        </p:sp>
        <p:sp>
          <p:nvSpPr>
            <p:cNvPr id="860" name="Business Intelligence/Data &amp; Analytics"/>
            <p:cNvSpPr txBox="1"/>
            <p:nvPr/>
          </p:nvSpPr>
          <p:spPr>
            <a:xfrm>
              <a:off x="72066" y="176789"/>
              <a:ext cx="4086344" cy="11226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sz="3100">
                  <a:solidFill>
                    <a:srgbClr val="FFFFFF"/>
                  </a:solidFill>
                </a:defRPr>
              </a:lvl1pPr>
            </a:lstStyle>
            <a:p>
              <a:pPr/>
              <a:r>
                <a:t>Business Intelligence/Data &amp; Analytics</a:t>
              </a:r>
            </a:p>
          </p:txBody>
        </p:sp>
      </p:grpSp>
      <p:sp>
        <p:nvSpPr>
          <p:cNvPr id="862" name="Line"/>
          <p:cNvSpPr/>
          <p:nvPr/>
        </p:nvSpPr>
        <p:spPr>
          <a:xfrm flipH="1">
            <a:off x="14738531" y="7727099"/>
            <a:ext cx="20083" cy="3711047"/>
          </a:xfrm>
          <a:prstGeom prst="line">
            <a:avLst/>
          </a:prstGeom>
          <a:ln w="101600">
            <a:solidFill>
              <a:srgbClr val="000000"/>
            </a:solidFill>
            <a:miter/>
            <a:tailEnd type="triangle"/>
          </a:ln>
        </p:spPr>
        <p:txBody>
          <a:bodyPr tIns="91439" bIns="91439"/>
          <a:lstStyle/>
          <a:p>
            <a:pPr/>
          </a:p>
        </p:txBody>
      </p:sp>
      <p:grpSp>
        <p:nvGrpSpPr>
          <p:cNvPr id="865" name="Group"/>
          <p:cNvGrpSpPr/>
          <p:nvPr/>
        </p:nvGrpSpPr>
        <p:grpSpPr>
          <a:xfrm>
            <a:off x="14494408" y="9041055"/>
            <a:ext cx="528413" cy="528413"/>
            <a:chOff x="0" y="0"/>
            <a:chExt cx="528411" cy="528411"/>
          </a:xfrm>
        </p:grpSpPr>
        <p:sp>
          <p:nvSpPr>
            <p:cNvPr id="86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864" name="image5.png" descr="image5.png"/>
            <p:cNvPicPr>
              <a:picLocks noChangeAspect="1"/>
            </p:cNvPicPr>
            <p:nvPr/>
          </p:nvPicPr>
          <p:blipFill>
            <a:blip r:embed="rId3">
              <a:extLst/>
            </a:blip>
            <a:stretch>
              <a:fillRect/>
            </a:stretch>
          </p:blipFill>
          <p:spPr>
            <a:xfrm>
              <a:off x="0" y="0"/>
              <a:ext cx="528412" cy="528412"/>
            </a:xfrm>
            <a:prstGeom prst="rect">
              <a:avLst/>
            </a:prstGeom>
            <a:ln w="12700" cap="flat">
              <a:noFill/>
              <a:miter lim="400000"/>
            </a:ln>
            <a:effectLst/>
          </p:spPr>
        </p:pic>
      </p:grpSp>
      <p:pic>
        <p:nvPicPr>
          <p:cNvPr id="866" name="image4.png" descr="image4.png"/>
          <p:cNvPicPr>
            <a:picLocks noChangeAspect="1"/>
          </p:cNvPicPr>
          <p:nvPr/>
        </p:nvPicPr>
        <p:blipFill>
          <a:blip r:embed="rId4">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6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1" grpId="1"/>
      <p:bldP build="whole" bldLvl="1" animBg="1" rev="0" advAuto="0" spid="865" grpId="2"/>
      <p:bldP build="whole" bldLvl="1" animBg="1" rev="0" advAuto="0" spid="862" grpId="3"/>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0" name="0_0.png" descr="0_0.png"/>
          <p:cNvPicPr>
            <a:picLocks noChangeAspect="1"/>
          </p:cNvPicPr>
          <p:nvPr/>
        </p:nvPicPr>
        <p:blipFill>
          <a:blip r:embed="rId2">
            <a:extLst/>
          </a:blip>
          <a:stretch>
            <a:fillRect/>
          </a:stretch>
        </p:blipFill>
        <p:spPr>
          <a:xfrm>
            <a:off x="622300" y="-203200"/>
            <a:ext cx="23139400" cy="14122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872" name="image7.tif" descr="image7.tif"/>
          <p:cNvPicPr>
            <a:picLocks noChangeAspect="1"/>
          </p:cNvPicPr>
          <p:nvPr/>
        </p:nvPicPr>
        <p:blipFill>
          <a:blip r:embed="rId3">
            <a:extLst/>
          </a:blip>
          <a:stretch>
            <a:fillRect/>
          </a:stretch>
        </p:blipFill>
        <p:spPr>
          <a:xfrm>
            <a:off x="4089400" y="0"/>
            <a:ext cx="16205200" cy="9118600"/>
          </a:xfrm>
          <a:prstGeom prst="rect">
            <a:avLst/>
          </a:prstGeom>
          <a:ln w="12700">
            <a:miter lim="400000"/>
          </a:ln>
        </p:spPr>
      </p:pic>
      <p:sp>
        <p:nvSpPr>
          <p:cNvPr id="873" name="The basic thesis of this article is that organizations which design systems (in the broad sense used here) are constrained to produce designs which are copies of the communication structures of these organizations.…"/>
          <p:cNvSpPr txBox="1"/>
          <p:nvPr/>
        </p:nvSpPr>
        <p:spPr>
          <a:xfrm>
            <a:off x="11105002" y="9118600"/>
            <a:ext cx="13278999" cy="4094480"/>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defRPr b="1" i="1">
                <a:latin typeface="Verdana"/>
                <a:ea typeface="Verdana"/>
                <a:cs typeface="Verdana"/>
                <a:sym typeface="Verdana"/>
              </a:defRPr>
            </a:pPr>
            <a:r>
              <a:t>The basic thesis of this article is that organizations which design systems (in the broad sense used here) are constrained to produce designs which are copies of the communication structures of these organizations. </a:t>
            </a:r>
          </a:p>
          <a:p>
            <a:pPr>
              <a:defRPr>
                <a:latin typeface="Verdana"/>
                <a:ea typeface="Verdana"/>
                <a:cs typeface="Verdana"/>
                <a:sym typeface="Verdana"/>
              </a:defRPr>
            </a:pPr>
          </a:p>
          <a:p>
            <a:pPr>
              <a:defRPr>
                <a:latin typeface="Verdana"/>
                <a:ea typeface="Verdana"/>
                <a:cs typeface="Verdana"/>
                <a:sym typeface="Verdana"/>
              </a:defRPr>
            </a:pPr>
            <a:r>
              <a:t>--- Melvin Conway</a:t>
            </a:r>
          </a:p>
        </p:txBody>
      </p:sp>
      <p:pic>
        <p:nvPicPr>
          <p:cNvPr id="874" name="image4.png" descr="image4.png"/>
          <p:cNvPicPr>
            <a:picLocks noChangeAspect="1"/>
          </p:cNvPicPr>
          <p:nvPr/>
        </p:nvPicPr>
        <p:blipFill>
          <a:blip r:embed="rId4">
            <a:extLst/>
          </a:blip>
          <a:stretch>
            <a:fillRect/>
          </a:stretch>
        </p:blipFill>
        <p:spPr>
          <a:xfrm>
            <a:off x="19986082" y="12494735"/>
            <a:ext cx="4216401" cy="9652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4000"/>
                                  </p:stCondLst>
                                  <p:iterate type="el" backwards="0">
                                    <p:tmAbs val="0"/>
                                  </p:iterate>
                                  <p:childTnLst>
                                    <p:set>
                                      <p:cBhvr>
                                        <p:cTn id="6" fill="hold"/>
                                        <p:tgtEl>
                                          <p:spTgt spid="873"/>
                                        </p:tgtEl>
                                        <p:attrNameLst>
                                          <p:attrName>style.visibility</p:attrName>
                                        </p:attrNameLst>
                                      </p:cBhvr>
                                      <p:to>
                                        <p:strVal val="visible"/>
                                      </p:to>
                                    </p:set>
                                    <p:animEffect filter="fade" transition="in">
                                      <p:cBhvr>
                                        <p:cTn id="7" dur="5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3"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Other benefits"/>
          <p:cNvSpPr txBox="1"/>
          <p:nvPr>
            <p:ph type="title"/>
          </p:nvPr>
        </p:nvSpPr>
        <p:spPr>
          <a:prstGeom prst="rect">
            <a:avLst/>
          </a:prstGeom>
        </p:spPr>
        <p:txBody>
          <a:bodyPr/>
          <a:lstStyle/>
          <a:p>
            <a:pPr/>
            <a:r>
              <a:t>Other benefits</a:t>
            </a:r>
          </a:p>
        </p:txBody>
      </p:sp>
      <p:sp>
        <p:nvSpPr>
          <p:cNvPr id="879" name="Ease of 3rd party integration…"/>
          <p:cNvSpPr txBox="1"/>
          <p:nvPr>
            <p:ph type="body" idx="1"/>
          </p:nvPr>
        </p:nvSpPr>
        <p:spPr>
          <a:prstGeom prst="rect">
            <a:avLst/>
          </a:prstGeom>
        </p:spPr>
        <p:txBody>
          <a:bodyPr/>
          <a:lstStyle/>
          <a:p>
            <a:pPr/>
            <a:r>
              <a:t>Ease of 3</a:t>
            </a:r>
            <a:r>
              <a:rPr baseline="31000"/>
              <a:t>rd</a:t>
            </a:r>
            <a:r>
              <a:t> party integration</a:t>
            </a:r>
          </a:p>
          <a:p>
            <a:pPr/>
            <a:r>
              <a:t>Existing systems can be ‘wrapped’</a:t>
            </a:r>
          </a:p>
          <a:p>
            <a:pPr/>
            <a:r>
              <a:t>Can be deliberate about scaling</a:t>
            </a:r>
          </a:p>
          <a:p>
            <a:pPr/>
            <a:r>
              <a:t>Fault tolerant</a:t>
            </a:r>
          </a:p>
          <a:p>
            <a:pPr/>
            <a:r>
              <a:t>Event messages can be logged and ‘replayed’</a:t>
            </a:r>
          </a:p>
          <a:p>
            <a:pPr/>
            <a:r>
              <a:t>Can test subsystems in isolation</a:t>
            </a:r>
          </a:p>
        </p:txBody>
      </p:sp>
      <p:pic>
        <p:nvPicPr>
          <p:cNvPr id="880" name="image4.png" descr="image4.png"/>
          <p:cNvPicPr>
            <a:picLocks noChangeAspect="1"/>
          </p:cNvPicPr>
          <p:nvPr/>
        </p:nvPicPr>
        <p:blipFill>
          <a:blip r:embed="rId2">
            <a:extLst/>
          </a:blip>
          <a:stretch>
            <a:fillRect/>
          </a:stretch>
        </p:blipFill>
        <p:spPr>
          <a:xfrm>
            <a:off x="19986082" y="12517038"/>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2" name="image.png" descr="image.png"/>
          <p:cNvPicPr>
            <a:picLocks noChangeAspect="1"/>
          </p:cNvPicPr>
          <p:nvPr/>
        </p:nvPicPr>
        <p:blipFill>
          <a:blip r:embed="rId2">
            <a:extLst/>
          </a:blip>
          <a:stretch>
            <a:fillRect/>
          </a:stretch>
        </p:blipFill>
        <p:spPr>
          <a:xfrm>
            <a:off x="3522745" y="-1"/>
            <a:ext cx="17338511" cy="13716001"/>
          </a:xfrm>
          <a:prstGeom prst="rect">
            <a:avLst/>
          </a:prstGeom>
          <a:ln w="12700">
            <a:miter lim="400000"/>
          </a:ln>
        </p:spPr>
      </p:pic>
      <p:sp>
        <p:nvSpPr>
          <p:cNvPr id="883" name="A Retail System"/>
          <p:cNvSpPr txBox="1"/>
          <p:nvPr>
            <p:ph type="title" idx="4294967295"/>
          </p:nvPr>
        </p:nvSpPr>
        <p:spPr>
          <a:xfrm>
            <a:off x="114047" y="112575"/>
            <a:ext cx="21031201" cy="2651127"/>
          </a:xfrm>
          <a:prstGeom prst="rect">
            <a:avLst/>
          </a:prstGeom>
        </p:spPr>
        <p:txBody>
          <a:bodyPr/>
          <a:lstStyle/>
          <a:p>
            <a:pPr/>
            <a:r>
              <a:t>A Retail System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9" name="Double-click to edit"/>
          <p:cNvSpPr txBox="1"/>
          <p:nvPr>
            <p:ph type="title"/>
          </p:nvPr>
        </p:nvSpPr>
        <p:spPr>
          <a:prstGeom prst="rect">
            <a:avLst/>
          </a:prstGeom>
        </p:spPr>
        <p:txBody>
          <a:bodyPr/>
          <a:lstStyle/>
          <a:p>
            <a:pPr/>
          </a:p>
        </p:txBody>
      </p:sp>
      <p:sp>
        <p:nvSpPr>
          <p:cNvPr id="160" name="Double-click to edit"/>
          <p:cNvSpPr txBox="1"/>
          <p:nvPr>
            <p:ph type="body" sz="half" idx="1"/>
          </p:nvPr>
        </p:nvSpPr>
        <p:spPr>
          <a:prstGeom prst="rect">
            <a:avLst/>
          </a:prstGeom>
        </p:spPr>
        <p:txBody>
          <a:bodyPr/>
          <a:lstStyle/>
          <a:p>
            <a:pPr/>
          </a:p>
        </p:txBody>
      </p:sp>
      <p:pic>
        <p:nvPicPr>
          <p:cNvPr id="161" name="publicserviceannouncement.jpg" descr="publicserviceannouncement.jpg"/>
          <p:cNvPicPr>
            <a:picLocks noChangeAspect="1"/>
          </p:cNvPicPr>
          <p:nvPr/>
        </p:nvPicPr>
        <p:blipFill>
          <a:blip r:embed="rId3">
            <a:extLst/>
          </a:blip>
          <a:stretch>
            <a:fillRect/>
          </a:stretch>
        </p:blipFill>
        <p:spPr>
          <a:xfrm>
            <a:off x="997391" y="-48022"/>
            <a:ext cx="22386965" cy="13805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A Retail System"/>
          <p:cNvSpPr txBox="1"/>
          <p:nvPr>
            <p:ph type="title" idx="4294967295"/>
          </p:nvPr>
        </p:nvSpPr>
        <p:spPr>
          <a:xfrm>
            <a:off x="114047" y="112575"/>
            <a:ext cx="21031201" cy="2651127"/>
          </a:xfrm>
          <a:prstGeom prst="rect">
            <a:avLst/>
          </a:prstGeom>
        </p:spPr>
        <p:txBody>
          <a:bodyPr/>
          <a:lstStyle/>
          <a:p>
            <a:pPr/>
            <a:r>
              <a:t>A Retail System</a:t>
            </a:r>
          </a:p>
        </p:txBody>
      </p:sp>
      <p:pic>
        <p:nvPicPr>
          <p:cNvPr id="886" name="Architecture Concept - tech stack.png" descr="Architecture Concept - tech stack.png"/>
          <p:cNvPicPr>
            <a:picLocks noChangeAspect="1"/>
          </p:cNvPicPr>
          <p:nvPr/>
        </p:nvPicPr>
        <p:blipFill>
          <a:blip r:embed="rId2">
            <a:extLst/>
          </a:blip>
          <a:stretch>
            <a:fillRect/>
          </a:stretch>
        </p:blipFill>
        <p:spPr>
          <a:xfrm>
            <a:off x="405303" y="1551253"/>
            <a:ext cx="23573394" cy="1314842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Order Created Event is generated by a User"/>
          <p:cNvSpPr txBox="1"/>
          <p:nvPr>
            <p:ph type="title"/>
          </p:nvPr>
        </p:nvSpPr>
        <p:spPr>
          <a:xfrm>
            <a:off x="114047" y="112575"/>
            <a:ext cx="21031201" cy="2651127"/>
          </a:xfrm>
          <a:prstGeom prst="rect">
            <a:avLst/>
          </a:prstGeom>
        </p:spPr>
        <p:txBody>
          <a:bodyPr/>
          <a:lstStyle/>
          <a:p>
            <a:pPr/>
            <a:r>
              <a:t>Order Created Event is generated by a User</a:t>
            </a:r>
          </a:p>
        </p:txBody>
      </p:sp>
      <p:grpSp>
        <p:nvGrpSpPr>
          <p:cNvPr id="894" name="Group"/>
          <p:cNvGrpSpPr/>
          <p:nvPr/>
        </p:nvGrpSpPr>
        <p:grpSpPr>
          <a:xfrm>
            <a:off x="3903923" y="1181257"/>
            <a:ext cx="24505147" cy="14286232"/>
            <a:chOff x="577781" y="28696"/>
            <a:chExt cx="24505146" cy="14286230"/>
          </a:xfrm>
        </p:grpSpPr>
        <p:pic>
          <p:nvPicPr>
            <p:cNvPr id="889" name="Architecture Concept - no dependencies.png" descr="Architecture Concept - no dependencies.png"/>
            <p:cNvPicPr>
              <a:picLocks noChangeAspect="1"/>
            </p:cNvPicPr>
            <p:nvPr/>
          </p:nvPicPr>
          <p:blipFill>
            <a:blip r:embed="rId2">
              <a:extLst/>
            </a:blip>
            <a:srcRect l="0" t="0" r="4326" b="0"/>
            <a:stretch>
              <a:fillRect/>
            </a:stretch>
          </p:blipFill>
          <p:spPr>
            <a:xfrm>
              <a:off x="577781" y="28696"/>
              <a:ext cx="24505147" cy="14286232"/>
            </a:xfrm>
            <a:prstGeom prst="rect">
              <a:avLst/>
            </a:prstGeom>
            <a:ln w="12700" cap="flat">
              <a:noFill/>
              <a:miter lim="400000"/>
            </a:ln>
            <a:effectLst/>
          </p:spPr>
        </p:pic>
        <p:sp>
          <p:nvSpPr>
            <p:cNvPr id="890"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Invoicing</a:t>
              </a:r>
            </a:p>
          </p:txBody>
        </p:sp>
        <p:sp>
          <p:nvSpPr>
            <p:cNvPr id="891"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Shipping</a:t>
              </a:r>
            </a:p>
          </p:txBody>
        </p:sp>
        <p:sp>
          <p:nvSpPr>
            <p:cNvPr id="892"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2800"/>
              </a:lvl1pPr>
            </a:lstStyle>
            <a:p>
              <a:pPr/>
              <a:r>
                <a:t>Warehouse</a:t>
              </a:r>
            </a:p>
          </p:txBody>
        </p:sp>
        <p:sp>
          <p:nvSpPr>
            <p:cNvPr id="893"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defRPr sz="3000"/>
              </a:lvl1pPr>
            </a:lstStyle>
            <a:p>
              <a:pPr/>
              <a:r>
                <a:t>Logger</a:t>
              </a:r>
            </a:p>
          </p:txBody>
        </p:sp>
      </p:grpSp>
      <p:sp>
        <p:nvSpPr>
          <p:cNvPr id="895" name="Line"/>
          <p:cNvSpPr/>
          <p:nvPr/>
        </p:nvSpPr>
        <p:spPr>
          <a:xfrm>
            <a:off x="8577630" y="3786955"/>
            <a:ext cx="1" cy="961197"/>
          </a:xfrm>
          <a:prstGeom prst="line">
            <a:avLst/>
          </a:prstGeom>
          <a:ln w="63500">
            <a:solidFill>
              <a:srgbClr val="FF0003"/>
            </a:solidFill>
            <a:miter/>
            <a:tailEnd type="triangle"/>
          </a:ln>
        </p:spPr>
        <p:txBody>
          <a:bodyPr tIns="91439" bIns="91439"/>
          <a:lstStyle/>
          <a:p>
            <a:pPr/>
          </a:p>
        </p:txBody>
      </p:sp>
      <p:sp>
        <p:nvSpPr>
          <p:cNvPr id="896" name="Line"/>
          <p:cNvSpPr/>
          <p:nvPr/>
        </p:nvSpPr>
        <p:spPr>
          <a:xfrm>
            <a:off x="8577630" y="6332385"/>
            <a:ext cx="1" cy="497334"/>
          </a:xfrm>
          <a:prstGeom prst="line">
            <a:avLst/>
          </a:prstGeom>
          <a:ln w="63500">
            <a:solidFill>
              <a:srgbClr val="FF0003"/>
            </a:solidFill>
            <a:miter/>
            <a:tailEnd type="triangle"/>
          </a:ln>
        </p:spPr>
        <p:txBody>
          <a:bodyPr tIns="91439" bIns="91439"/>
          <a:lstStyle/>
          <a:p>
            <a:pPr/>
          </a:p>
        </p:txBody>
      </p:sp>
      <p:sp>
        <p:nvSpPr>
          <p:cNvPr id="897" name="Line"/>
          <p:cNvSpPr/>
          <p:nvPr/>
        </p:nvSpPr>
        <p:spPr>
          <a:xfrm>
            <a:off x="8577630" y="8255840"/>
            <a:ext cx="1" cy="961197"/>
          </a:xfrm>
          <a:prstGeom prst="line">
            <a:avLst/>
          </a:prstGeom>
          <a:ln w="63500">
            <a:solidFill>
              <a:srgbClr val="FF0003"/>
            </a:solidFill>
            <a:miter/>
            <a:tailEnd type="triangle"/>
          </a:ln>
        </p:spPr>
        <p:txBody>
          <a:bodyPr tIns="91439" bIns="91439"/>
          <a:lstStyle/>
          <a:p>
            <a:pPr/>
          </a:p>
        </p:txBody>
      </p:sp>
      <p:pic>
        <p:nvPicPr>
          <p:cNvPr id="898" name="Image" descr="Image"/>
          <p:cNvPicPr>
            <a:picLocks noChangeAspect="1"/>
          </p:cNvPicPr>
          <p:nvPr/>
        </p:nvPicPr>
        <p:blipFill>
          <a:blip r:embed="rId3">
            <a:extLst/>
          </a:blip>
          <a:stretch>
            <a:fillRect/>
          </a:stretch>
        </p:blipFill>
        <p:spPr>
          <a:xfrm>
            <a:off x="8316530" y="8413952"/>
            <a:ext cx="522201" cy="497334"/>
          </a:xfrm>
          <a:prstGeom prst="rect">
            <a:avLst/>
          </a:prstGeom>
          <a:ln w="12700">
            <a:miter lim="400000"/>
          </a:ln>
        </p:spPr>
      </p:pic>
      <p:sp>
        <p:nvSpPr>
          <p:cNvPr id="899" name="Line"/>
          <p:cNvSpPr/>
          <p:nvPr/>
        </p:nvSpPr>
        <p:spPr>
          <a:xfrm>
            <a:off x="8577630" y="10398401"/>
            <a:ext cx="1" cy="1208977"/>
          </a:xfrm>
          <a:prstGeom prst="line">
            <a:avLst/>
          </a:prstGeom>
          <a:ln w="63500">
            <a:solidFill>
              <a:srgbClr val="000000"/>
            </a:solidFill>
            <a:miter/>
            <a:tailEnd type="triangle"/>
          </a:ln>
        </p:spPr>
        <p:txBody>
          <a:bodyPr tIns="91439" bIns="91439"/>
          <a:lstStyle/>
          <a:p>
            <a:pPr/>
          </a:p>
        </p:txBody>
      </p:sp>
      <p:sp>
        <p:nvSpPr>
          <p:cNvPr id="900" name="Line"/>
          <p:cNvSpPr/>
          <p:nvPr/>
        </p:nvSpPr>
        <p:spPr>
          <a:xfrm>
            <a:off x="15867605" y="10398401"/>
            <a:ext cx="1" cy="1208977"/>
          </a:xfrm>
          <a:prstGeom prst="line">
            <a:avLst/>
          </a:prstGeom>
          <a:ln w="63500">
            <a:solidFill>
              <a:srgbClr val="000000"/>
            </a:solidFill>
            <a:miter/>
            <a:tailEnd type="triangle"/>
          </a:ln>
        </p:spPr>
        <p:txBody>
          <a:bodyPr tIns="91439" bIns="91439"/>
          <a:lstStyle/>
          <a:p>
            <a:pPr/>
          </a:p>
        </p:txBody>
      </p:sp>
      <p:pic>
        <p:nvPicPr>
          <p:cNvPr id="901" name="Image" descr="Image"/>
          <p:cNvPicPr>
            <a:picLocks noChangeAspect="1"/>
          </p:cNvPicPr>
          <p:nvPr/>
        </p:nvPicPr>
        <p:blipFill>
          <a:blip r:embed="rId3">
            <a:extLst/>
          </a:blip>
          <a:stretch>
            <a:fillRect/>
          </a:stretch>
        </p:blipFill>
        <p:spPr>
          <a:xfrm>
            <a:off x="8316530" y="10643160"/>
            <a:ext cx="522201" cy="497334"/>
          </a:xfrm>
          <a:prstGeom prst="rect">
            <a:avLst/>
          </a:prstGeom>
          <a:ln w="12700">
            <a:miter lim="400000"/>
          </a:ln>
        </p:spPr>
      </p:pic>
      <p:pic>
        <p:nvPicPr>
          <p:cNvPr id="902" name="Image" descr="Image"/>
          <p:cNvPicPr>
            <a:picLocks noChangeAspect="1"/>
          </p:cNvPicPr>
          <p:nvPr/>
        </p:nvPicPr>
        <p:blipFill>
          <a:blip r:embed="rId3">
            <a:extLst/>
          </a:blip>
          <a:stretch>
            <a:fillRect/>
          </a:stretch>
        </p:blipFill>
        <p:spPr>
          <a:xfrm>
            <a:off x="15606506" y="10643160"/>
            <a:ext cx="522201" cy="497334"/>
          </a:xfrm>
          <a:prstGeom prst="rect">
            <a:avLst/>
          </a:prstGeom>
          <a:ln w="12700">
            <a:miter lim="400000"/>
          </a:ln>
        </p:spPr>
      </p:pic>
      <p:sp>
        <p:nvSpPr>
          <p:cNvPr id="905"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63500">
            <a:solidFill>
              <a:srgbClr val="000000"/>
            </a:solidFill>
            <a:miter lim="400000"/>
            <a:tailEnd type="triangle"/>
          </a:ln>
        </p:spPr>
        <p:txBody>
          <a:bodyPr/>
          <a:lstStyle/>
          <a:p>
            <a:pPr/>
          </a:p>
        </p:txBody>
      </p:sp>
      <p:pic>
        <p:nvPicPr>
          <p:cNvPr id="904" name="Image" descr="Image"/>
          <p:cNvPicPr>
            <a:picLocks noChangeAspect="1"/>
          </p:cNvPicPr>
          <p:nvPr/>
        </p:nvPicPr>
        <p:blipFill>
          <a:blip r:embed="rId3">
            <a:extLst/>
          </a:blip>
          <a:stretch>
            <a:fillRect/>
          </a:stretch>
        </p:blipFill>
        <p:spPr>
          <a:xfrm>
            <a:off x="14660877" y="7260808"/>
            <a:ext cx="522200" cy="4973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95"/>
                                        </p:tgtEl>
                                        <p:attrNameLst>
                                          <p:attrName>style.visibility</p:attrName>
                                        </p:attrNameLst>
                                      </p:cBhvr>
                                      <p:to>
                                        <p:strVal val="visible"/>
                                      </p:to>
                                    </p:set>
                                    <p:animEffect filter="dissolve" transition="in">
                                      <p:cBhvr>
                                        <p:cTn id="7" dur="1000"/>
                                        <p:tgtEl>
                                          <p:spTgt spid="895"/>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896"/>
                                        </p:tgtEl>
                                        <p:attrNameLst>
                                          <p:attrName>style.visibility</p:attrName>
                                        </p:attrNameLst>
                                      </p:cBhvr>
                                      <p:to>
                                        <p:strVal val="visible"/>
                                      </p:to>
                                    </p:set>
                                    <p:animEffect filter="dissolve" transition="in">
                                      <p:cBhvr>
                                        <p:cTn id="11" dur="1000"/>
                                        <p:tgtEl>
                                          <p:spTgt spid="896"/>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897"/>
                                        </p:tgtEl>
                                        <p:attrNameLst>
                                          <p:attrName>style.visibility</p:attrName>
                                        </p:attrNameLst>
                                      </p:cBhvr>
                                      <p:to>
                                        <p:strVal val="visible"/>
                                      </p:to>
                                    </p:set>
                                    <p:animEffect filter="dissolve" transition="in">
                                      <p:cBhvr>
                                        <p:cTn id="15" dur="1000"/>
                                        <p:tgtEl>
                                          <p:spTgt spid="897"/>
                                        </p:tgtEl>
                                      </p:cBhvr>
                                    </p:animEffect>
                                  </p:childTnLst>
                                </p:cTn>
                              </p:par>
                            </p:childTnLst>
                          </p:cTn>
                        </p:par>
                        <p:par>
                          <p:cTn id="16" fill="hold">
                            <p:stCondLst>
                              <p:cond delay="3000"/>
                            </p:stCondLst>
                            <p:childTnLst>
                              <p:par>
                                <p:cTn id="17" presetClass="entr" nodeType="afterEffect" presetSubtype="0" presetID="1" grpId="4" fill="hold">
                                  <p:stCondLst>
                                    <p:cond delay="0"/>
                                  </p:stCondLst>
                                  <p:iterate type="el" backwards="0">
                                    <p:tmAbs val="0"/>
                                  </p:iterate>
                                  <p:childTnLst>
                                    <p:set>
                                      <p:cBhvr>
                                        <p:cTn id="18" fill="hold"/>
                                        <p:tgtEl>
                                          <p:spTgt spid="8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5" fill="hold">
                                  <p:stCondLst>
                                    <p:cond delay="0"/>
                                  </p:stCondLst>
                                  <p:iterate type="el" backwards="0">
                                    <p:tmAbs val="0"/>
                                  </p:iterate>
                                  <p:childTnLst>
                                    <p:set>
                                      <p:cBhvr>
                                        <p:cTn id="22" fill="hold"/>
                                        <p:tgtEl>
                                          <p:spTgt spid="899"/>
                                        </p:tgtEl>
                                        <p:attrNameLst>
                                          <p:attrName>style.visibility</p:attrName>
                                        </p:attrNameLst>
                                      </p:cBhvr>
                                      <p:to>
                                        <p:strVal val="visible"/>
                                      </p:to>
                                    </p:set>
                                    <p:animEffect filter="dissolve" transition="in">
                                      <p:cBhvr>
                                        <p:cTn id="23" dur="1000"/>
                                        <p:tgtEl>
                                          <p:spTgt spid="899"/>
                                        </p:tgtEl>
                                      </p:cBhvr>
                                    </p:animEffect>
                                  </p:childTnLst>
                                </p:cTn>
                              </p:par>
                            </p:childTnLst>
                          </p:cTn>
                        </p:par>
                        <p:par>
                          <p:cTn id="24" fill="hold">
                            <p:stCondLst>
                              <p:cond delay="1000"/>
                            </p:stCondLst>
                            <p:childTnLst>
                              <p:par>
                                <p:cTn id="25" presetClass="entr" nodeType="afterEffect" presetSubtype="0" presetID="1" grpId="6" fill="hold">
                                  <p:stCondLst>
                                    <p:cond delay="0"/>
                                  </p:stCondLst>
                                  <p:iterate type="el" backwards="0">
                                    <p:tmAbs val="0"/>
                                  </p:iterate>
                                  <p:childTnLst>
                                    <p:set>
                                      <p:cBhvr>
                                        <p:cTn id="26" fill="hold"/>
                                        <p:tgtEl>
                                          <p:spTgt spid="901"/>
                                        </p:tgtEl>
                                        <p:attrNameLst>
                                          <p:attrName>style.visibility</p:attrName>
                                        </p:attrNameLst>
                                      </p:cBhvr>
                                      <p:to>
                                        <p:strVal val="visible"/>
                                      </p:to>
                                    </p:set>
                                  </p:childTnLst>
                                </p:cTn>
                              </p:par>
                            </p:childTnLst>
                          </p:cTn>
                        </p:par>
                        <p:par>
                          <p:cTn id="27" fill="hold">
                            <p:stCondLst>
                              <p:cond delay="1000"/>
                            </p:stCondLst>
                            <p:childTnLst>
                              <p:par>
                                <p:cTn id="28" presetClass="entr" nodeType="afterEffect" presetID="9" grpId="7" fill="hold">
                                  <p:stCondLst>
                                    <p:cond delay="0"/>
                                  </p:stCondLst>
                                  <p:iterate type="el" backwards="0">
                                    <p:tmAbs val="0"/>
                                  </p:iterate>
                                  <p:childTnLst>
                                    <p:set>
                                      <p:cBhvr>
                                        <p:cTn id="29" fill="hold"/>
                                        <p:tgtEl>
                                          <p:spTgt spid="900"/>
                                        </p:tgtEl>
                                        <p:attrNameLst>
                                          <p:attrName>style.visibility</p:attrName>
                                        </p:attrNameLst>
                                      </p:cBhvr>
                                      <p:to>
                                        <p:strVal val="visible"/>
                                      </p:to>
                                    </p:set>
                                    <p:animEffect filter="dissolve" transition="in">
                                      <p:cBhvr>
                                        <p:cTn id="30" dur="1000"/>
                                        <p:tgtEl>
                                          <p:spTgt spid="900"/>
                                        </p:tgtEl>
                                      </p:cBhvr>
                                    </p:animEffect>
                                  </p:childTnLst>
                                </p:cTn>
                              </p:par>
                            </p:childTnLst>
                          </p:cTn>
                        </p:par>
                        <p:par>
                          <p:cTn id="31" fill="hold">
                            <p:stCondLst>
                              <p:cond delay="2000"/>
                            </p:stCondLst>
                            <p:childTnLst>
                              <p:par>
                                <p:cTn id="32" presetClass="entr" nodeType="afterEffect" presetSubtype="0" presetID="1" grpId="8" fill="hold">
                                  <p:stCondLst>
                                    <p:cond delay="0"/>
                                  </p:stCondLst>
                                  <p:iterate type="el" backwards="0">
                                    <p:tmAbs val="0"/>
                                  </p:iterate>
                                  <p:childTnLst>
                                    <p:set>
                                      <p:cBhvr>
                                        <p:cTn id="33" fill="hold"/>
                                        <p:tgtEl>
                                          <p:spTgt spid="902"/>
                                        </p:tgtEl>
                                        <p:attrNameLst>
                                          <p:attrName>style.visibility</p:attrName>
                                        </p:attrNameLst>
                                      </p:cBhvr>
                                      <p:to>
                                        <p:strVal val="visible"/>
                                      </p:to>
                                    </p:set>
                                  </p:childTnLst>
                                </p:cTn>
                              </p:par>
                            </p:childTnLst>
                          </p:cTn>
                        </p:par>
                        <p:par>
                          <p:cTn id="34" fill="hold">
                            <p:stCondLst>
                              <p:cond delay="2000"/>
                            </p:stCondLst>
                            <p:childTnLst>
                              <p:par>
                                <p:cTn id="35" presetClass="entr" nodeType="afterEffect" presetID="9" grpId="9" fill="hold">
                                  <p:stCondLst>
                                    <p:cond delay="0"/>
                                  </p:stCondLst>
                                  <p:iterate type="el" backwards="0">
                                    <p:tmAbs val="0"/>
                                  </p:iterate>
                                  <p:childTnLst>
                                    <p:set>
                                      <p:cBhvr>
                                        <p:cTn id="36" fill="hold"/>
                                        <p:tgtEl>
                                          <p:spTgt spid="905"/>
                                        </p:tgtEl>
                                        <p:attrNameLst>
                                          <p:attrName>style.visibility</p:attrName>
                                        </p:attrNameLst>
                                      </p:cBhvr>
                                      <p:to>
                                        <p:strVal val="visible"/>
                                      </p:to>
                                    </p:set>
                                    <p:animEffect filter="dissolve" transition="in">
                                      <p:cBhvr>
                                        <p:cTn id="37" dur="2000"/>
                                        <p:tgtEl>
                                          <p:spTgt spid="905"/>
                                        </p:tgtEl>
                                      </p:cBhvr>
                                    </p:animEffect>
                                  </p:childTnLst>
                                </p:cTn>
                              </p:par>
                            </p:childTnLst>
                          </p:cTn>
                        </p:par>
                        <p:par>
                          <p:cTn id="38" fill="hold">
                            <p:stCondLst>
                              <p:cond delay="4000"/>
                            </p:stCondLst>
                            <p:childTnLst>
                              <p:par>
                                <p:cTn id="39" presetClass="entr" nodeType="afterEffect" presetSubtype="0" presetID="1" grpId="10" fill="hold">
                                  <p:stCondLst>
                                    <p:cond delay="0"/>
                                  </p:stCondLst>
                                  <p:iterate type="el" backwards="0">
                                    <p:tmAbs val="0"/>
                                  </p:iterate>
                                  <p:childTnLst>
                                    <p:set>
                                      <p:cBhvr>
                                        <p:cTn id="40" fill="hold"/>
                                        <p:tgtEl>
                                          <p:spTgt spid="9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5" grpId="1"/>
      <p:bldP build="whole" bldLvl="1" animBg="1" rev="0" advAuto="0" spid="902" grpId="8"/>
      <p:bldP build="whole" bldLvl="1" animBg="1" rev="0" advAuto="0" spid="898" grpId="4"/>
      <p:bldP build="whole" bldLvl="1" animBg="1" rev="0" advAuto="0" spid="896" grpId="2"/>
      <p:bldP build="whole" bldLvl="1" animBg="1" rev="0" advAuto="0" spid="901" grpId="6"/>
      <p:bldP build="whole" bldLvl="1" animBg="1" rev="0" advAuto="0" spid="905" grpId="9"/>
      <p:bldP build="whole" bldLvl="1" animBg="1" rev="0" advAuto="0" spid="897" grpId="3"/>
      <p:bldP build="whole" bldLvl="1" animBg="1" rev="0" advAuto="0" spid="904" grpId="10"/>
      <p:bldP build="whole" bldLvl="1" animBg="1" rev="0" advAuto="0" spid="899" grpId="5"/>
      <p:bldP build="whole" bldLvl="1" animBg="1" rev="0" advAuto="0" spid="900" grpId="7"/>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Customer Billed Event"/>
          <p:cNvSpPr txBox="1"/>
          <p:nvPr>
            <p:ph type="title"/>
          </p:nvPr>
        </p:nvSpPr>
        <p:spPr>
          <a:xfrm>
            <a:off x="114047" y="112575"/>
            <a:ext cx="21031201" cy="2651127"/>
          </a:xfrm>
          <a:prstGeom prst="rect">
            <a:avLst/>
          </a:prstGeom>
        </p:spPr>
        <p:txBody>
          <a:bodyPr/>
          <a:lstStyle/>
          <a:p>
            <a:pPr/>
            <a:r>
              <a:t>Customer Billed Event</a:t>
            </a:r>
          </a:p>
        </p:txBody>
      </p:sp>
      <p:grpSp>
        <p:nvGrpSpPr>
          <p:cNvPr id="913" name="Group"/>
          <p:cNvGrpSpPr/>
          <p:nvPr/>
        </p:nvGrpSpPr>
        <p:grpSpPr>
          <a:xfrm>
            <a:off x="3903923" y="1181257"/>
            <a:ext cx="24505147" cy="14286232"/>
            <a:chOff x="577781" y="28696"/>
            <a:chExt cx="24505146" cy="14286230"/>
          </a:xfrm>
        </p:grpSpPr>
        <p:pic>
          <p:nvPicPr>
            <p:cNvPr id="908" name="Architecture Concept - no dependencies.png" descr="Architecture Concept - no dependencies.png"/>
            <p:cNvPicPr>
              <a:picLocks noChangeAspect="1"/>
            </p:cNvPicPr>
            <p:nvPr/>
          </p:nvPicPr>
          <p:blipFill>
            <a:blip r:embed="rId2">
              <a:extLst/>
            </a:blip>
            <a:srcRect l="0" t="0" r="4326" b="0"/>
            <a:stretch>
              <a:fillRect/>
            </a:stretch>
          </p:blipFill>
          <p:spPr>
            <a:xfrm>
              <a:off x="577781" y="28696"/>
              <a:ext cx="24505147" cy="14286232"/>
            </a:xfrm>
            <a:prstGeom prst="rect">
              <a:avLst/>
            </a:prstGeom>
            <a:ln w="12700" cap="flat">
              <a:noFill/>
              <a:miter lim="400000"/>
            </a:ln>
            <a:effectLst/>
          </p:spPr>
        </p:pic>
        <p:sp>
          <p:nvSpPr>
            <p:cNvPr id="909"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Invoicing</a:t>
              </a:r>
            </a:p>
          </p:txBody>
        </p:sp>
        <p:sp>
          <p:nvSpPr>
            <p:cNvPr id="910"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Shipping</a:t>
              </a:r>
            </a:p>
          </p:txBody>
        </p:sp>
        <p:sp>
          <p:nvSpPr>
            <p:cNvPr id="911"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2800"/>
              </a:lvl1pPr>
            </a:lstStyle>
            <a:p>
              <a:pPr/>
              <a:r>
                <a:t>Warehouse</a:t>
              </a:r>
            </a:p>
          </p:txBody>
        </p:sp>
        <p:sp>
          <p:nvSpPr>
            <p:cNvPr id="912"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defRPr sz="3000"/>
              </a:lvl1pPr>
            </a:lstStyle>
            <a:p>
              <a:pPr/>
              <a:r>
                <a:t>Logger</a:t>
              </a:r>
            </a:p>
          </p:txBody>
        </p:sp>
      </p:grpSp>
      <p:sp>
        <p:nvSpPr>
          <p:cNvPr id="914" name="Line"/>
          <p:cNvSpPr/>
          <p:nvPr/>
        </p:nvSpPr>
        <p:spPr>
          <a:xfrm flipV="1">
            <a:off x="8577630" y="10398401"/>
            <a:ext cx="1" cy="1208977"/>
          </a:xfrm>
          <a:prstGeom prst="line">
            <a:avLst/>
          </a:prstGeom>
          <a:ln w="63500">
            <a:solidFill>
              <a:srgbClr val="FF0003"/>
            </a:solidFill>
            <a:miter/>
            <a:tailEnd type="triangle"/>
          </a:ln>
        </p:spPr>
        <p:txBody>
          <a:bodyPr tIns="91439" bIns="91439"/>
          <a:lstStyle/>
          <a:p>
            <a:pPr/>
          </a:p>
        </p:txBody>
      </p:sp>
      <p:sp>
        <p:nvSpPr>
          <p:cNvPr id="915" name="Line"/>
          <p:cNvSpPr/>
          <p:nvPr/>
        </p:nvSpPr>
        <p:spPr>
          <a:xfrm>
            <a:off x="15867605" y="10398401"/>
            <a:ext cx="1" cy="1208977"/>
          </a:xfrm>
          <a:prstGeom prst="line">
            <a:avLst/>
          </a:prstGeom>
          <a:ln w="63500">
            <a:solidFill>
              <a:srgbClr val="000000"/>
            </a:solidFill>
            <a:miter/>
            <a:tailEnd type="triangle"/>
          </a:ln>
        </p:spPr>
        <p:txBody>
          <a:bodyPr tIns="91439" bIns="91439"/>
          <a:lstStyle/>
          <a:p>
            <a:pPr/>
          </a:p>
        </p:txBody>
      </p:sp>
      <p:pic>
        <p:nvPicPr>
          <p:cNvPr id="916" name="Image" descr="Image"/>
          <p:cNvPicPr>
            <a:picLocks noChangeAspect="1"/>
          </p:cNvPicPr>
          <p:nvPr/>
        </p:nvPicPr>
        <p:blipFill>
          <a:blip r:embed="rId3">
            <a:extLst/>
          </a:blip>
          <a:stretch>
            <a:fillRect/>
          </a:stretch>
        </p:blipFill>
        <p:spPr>
          <a:xfrm>
            <a:off x="8316530" y="10897496"/>
            <a:ext cx="522201" cy="497334"/>
          </a:xfrm>
          <a:prstGeom prst="rect">
            <a:avLst/>
          </a:prstGeom>
          <a:ln w="12700">
            <a:miter lim="400000"/>
          </a:ln>
        </p:spPr>
      </p:pic>
      <p:pic>
        <p:nvPicPr>
          <p:cNvPr id="917" name="Image" descr="Image"/>
          <p:cNvPicPr>
            <a:picLocks noChangeAspect="1"/>
          </p:cNvPicPr>
          <p:nvPr/>
        </p:nvPicPr>
        <p:blipFill>
          <a:blip r:embed="rId3">
            <a:extLst/>
          </a:blip>
          <a:stretch>
            <a:fillRect/>
          </a:stretch>
        </p:blipFill>
        <p:spPr>
          <a:xfrm>
            <a:off x="15606506" y="10643160"/>
            <a:ext cx="522201" cy="497334"/>
          </a:xfrm>
          <a:prstGeom prst="rect">
            <a:avLst/>
          </a:prstGeom>
          <a:ln w="12700">
            <a:miter lim="400000"/>
          </a:ln>
        </p:spPr>
      </p:pic>
      <p:sp>
        <p:nvSpPr>
          <p:cNvPr id="922"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63500">
            <a:solidFill>
              <a:srgbClr val="000000"/>
            </a:solidFill>
            <a:miter lim="400000"/>
            <a:tailEnd type="triangle"/>
          </a:ln>
        </p:spPr>
        <p:txBody>
          <a:bodyPr/>
          <a:lstStyle/>
          <a:p>
            <a:pPr/>
          </a:p>
        </p:txBody>
      </p:sp>
      <p:pic>
        <p:nvPicPr>
          <p:cNvPr id="919" name="Image" descr="Image"/>
          <p:cNvPicPr>
            <a:picLocks noChangeAspect="1"/>
          </p:cNvPicPr>
          <p:nvPr/>
        </p:nvPicPr>
        <p:blipFill>
          <a:blip r:embed="rId3">
            <a:extLst/>
          </a:blip>
          <a:stretch>
            <a:fillRect/>
          </a:stretch>
        </p:blipFill>
        <p:spPr>
          <a:xfrm>
            <a:off x="14660877" y="7260808"/>
            <a:ext cx="522200" cy="497334"/>
          </a:xfrm>
          <a:prstGeom prst="rect">
            <a:avLst/>
          </a:prstGeom>
          <a:ln w="12700">
            <a:miter lim="400000"/>
          </a:ln>
        </p:spPr>
      </p:pic>
      <p:sp>
        <p:nvSpPr>
          <p:cNvPr id="923" name="Connection Line"/>
          <p:cNvSpPr/>
          <p:nvPr/>
        </p:nvSpPr>
        <p:spPr>
          <a:xfrm>
            <a:off x="15631160" y="8094980"/>
            <a:ext cx="783590" cy="1038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63500">
            <a:solidFill>
              <a:srgbClr val="000000"/>
            </a:solidFill>
            <a:miter lim="400000"/>
            <a:tailEnd type="triangle"/>
          </a:ln>
        </p:spPr>
        <p:txBody>
          <a:bodyPr/>
          <a:lstStyle/>
          <a:p>
            <a:pPr/>
          </a:p>
        </p:txBody>
      </p:sp>
      <p:pic>
        <p:nvPicPr>
          <p:cNvPr id="921" name="Image" descr="Image"/>
          <p:cNvPicPr>
            <a:picLocks noChangeAspect="1"/>
          </p:cNvPicPr>
          <p:nvPr/>
        </p:nvPicPr>
        <p:blipFill>
          <a:blip r:embed="rId3">
            <a:extLst/>
          </a:blip>
          <a:stretch>
            <a:fillRect/>
          </a:stretch>
        </p:blipFill>
        <p:spPr>
          <a:xfrm>
            <a:off x="15362302" y="8496577"/>
            <a:ext cx="522201" cy="4973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14"/>
                                        </p:tgtEl>
                                        <p:attrNameLst>
                                          <p:attrName>style.visibility</p:attrName>
                                        </p:attrNameLst>
                                      </p:cBhvr>
                                      <p:to>
                                        <p:strVal val="visible"/>
                                      </p:to>
                                    </p:set>
                                    <p:animEffect filter="dissolve" transition="in">
                                      <p:cBhvr>
                                        <p:cTn id="7" dur="2000"/>
                                        <p:tgtEl>
                                          <p:spTgt spid="914"/>
                                        </p:tgtEl>
                                      </p:cBhvr>
                                    </p:animEffect>
                                  </p:childTnLst>
                                </p:cTn>
                              </p:par>
                            </p:childTnLst>
                          </p:cTn>
                        </p:par>
                        <p:par>
                          <p:cTn id="8" fill="hold">
                            <p:stCondLst>
                              <p:cond delay="2000"/>
                            </p:stCondLst>
                            <p:childTnLst>
                              <p:par>
                                <p:cTn id="9" presetClass="entr" nodeType="afterEffect" presetSubtype="0" presetID="1" grpId="2" fill="hold">
                                  <p:stCondLst>
                                    <p:cond delay="0"/>
                                  </p:stCondLst>
                                  <p:iterate type="el" backwards="0">
                                    <p:tmAbs val="0"/>
                                  </p:iterate>
                                  <p:childTnLst>
                                    <p:set>
                                      <p:cBhvr>
                                        <p:cTn id="10" fill="hold"/>
                                        <p:tgtEl>
                                          <p:spTgt spid="9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915"/>
                                        </p:tgtEl>
                                        <p:attrNameLst>
                                          <p:attrName>style.visibility</p:attrName>
                                        </p:attrNameLst>
                                      </p:cBhvr>
                                      <p:to>
                                        <p:strVal val="visible"/>
                                      </p:to>
                                    </p:set>
                                    <p:animEffect filter="dissolve" transition="in">
                                      <p:cBhvr>
                                        <p:cTn id="15" dur="500"/>
                                        <p:tgtEl>
                                          <p:spTgt spid="915"/>
                                        </p:tgtEl>
                                      </p:cBhvr>
                                    </p:animEffect>
                                  </p:childTnLst>
                                </p:cTn>
                              </p:par>
                            </p:childTnLst>
                          </p:cTn>
                        </p:par>
                        <p:par>
                          <p:cTn id="16" fill="hold">
                            <p:stCondLst>
                              <p:cond delay="500"/>
                            </p:stCondLst>
                            <p:childTnLst>
                              <p:par>
                                <p:cTn id="17" presetClass="entr" nodeType="afterEffect" presetSubtype="0" presetID="1" grpId="4" fill="hold">
                                  <p:stCondLst>
                                    <p:cond delay="0"/>
                                  </p:stCondLst>
                                  <p:iterate type="el" backwards="0">
                                    <p:tmAbs val="0"/>
                                  </p:iterate>
                                  <p:childTnLst>
                                    <p:set>
                                      <p:cBhvr>
                                        <p:cTn id="18" fill="hold"/>
                                        <p:tgtEl>
                                          <p:spTgt spid="919"/>
                                        </p:tgtEl>
                                        <p:attrNameLst>
                                          <p:attrName>style.visibility</p:attrName>
                                        </p:attrNameLst>
                                      </p:cBhvr>
                                      <p:to>
                                        <p:strVal val="visible"/>
                                      </p:to>
                                    </p:set>
                                  </p:childTnLst>
                                </p:cTn>
                              </p:par>
                            </p:childTnLst>
                          </p:cTn>
                        </p:par>
                        <p:par>
                          <p:cTn id="19" fill="hold">
                            <p:stCondLst>
                              <p:cond delay="500"/>
                            </p:stCondLst>
                            <p:childTnLst>
                              <p:par>
                                <p:cTn id="20" presetClass="entr" nodeType="afterEffect" presetSubtype="0" presetID="1" grpId="5" fill="hold">
                                  <p:stCondLst>
                                    <p:cond delay="0"/>
                                  </p:stCondLst>
                                  <p:iterate type="el" backwards="0">
                                    <p:tmAbs val="0"/>
                                  </p:iterate>
                                  <p:childTnLst>
                                    <p:set>
                                      <p:cBhvr>
                                        <p:cTn id="21" fill="hold"/>
                                        <p:tgtEl>
                                          <p:spTgt spid="921"/>
                                        </p:tgtEl>
                                        <p:attrNameLst>
                                          <p:attrName>style.visibility</p:attrName>
                                        </p:attrNameLst>
                                      </p:cBhvr>
                                      <p:to>
                                        <p:strVal val="visible"/>
                                      </p:to>
                                    </p:set>
                                  </p:childTnLst>
                                </p:cTn>
                              </p:par>
                            </p:childTnLst>
                          </p:cTn>
                        </p:par>
                        <p:par>
                          <p:cTn id="22" fill="hold">
                            <p:stCondLst>
                              <p:cond delay="500"/>
                            </p:stCondLst>
                            <p:childTnLst>
                              <p:par>
                                <p:cTn id="23" presetClass="entr" nodeType="afterEffect" presetSubtype="0" presetID="1" grpId="6" fill="hold">
                                  <p:stCondLst>
                                    <p:cond delay="0"/>
                                  </p:stCondLst>
                                  <p:iterate type="el" backwards="0">
                                    <p:tmAbs val="0"/>
                                  </p:iterate>
                                  <p:childTnLst>
                                    <p:set>
                                      <p:cBhvr>
                                        <p:cTn id="24" fill="hold"/>
                                        <p:tgtEl>
                                          <p:spTgt spid="917"/>
                                        </p:tgtEl>
                                        <p:attrNameLst>
                                          <p:attrName>style.visibility</p:attrName>
                                        </p:attrNameLst>
                                      </p:cBhvr>
                                      <p:to>
                                        <p:strVal val="visible"/>
                                      </p:to>
                                    </p:set>
                                  </p:childTnLst>
                                </p:cTn>
                              </p:par>
                            </p:childTnLst>
                          </p:cTn>
                        </p:par>
                        <p:par>
                          <p:cTn id="25" fill="hold">
                            <p:stCondLst>
                              <p:cond delay="500"/>
                            </p:stCondLst>
                            <p:childTnLst>
                              <p:par>
                                <p:cTn id="26" presetClass="entr" nodeType="afterEffect" presetID="9" grpId="7" fill="hold">
                                  <p:stCondLst>
                                    <p:cond delay="0"/>
                                  </p:stCondLst>
                                  <p:iterate type="el" backwards="0">
                                    <p:tmAbs val="0"/>
                                  </p:iterate>
                                  <p:childTnLst>
                                    <p:set>
                                      <p:cBhvr>
                                        <p:cTn id="27" fill="hold"/>
                                        <p:tgtEl>
                                          <p:spTgt spid="923"/>
                                        </p:tgtEl>
                                        <p:attrNameLst>
                                          <p:attrName>style.visibility</p:attrName>
                                        </p:attrNameLst>
                                      </p:cBhvr>
                                      <p:to>
                                        <p:strVal val="visible"/>
                                      </p:to>
                                    </p:set>
                                    <p:animEffect filter="dissolve" transition="in">
                                      <p:cBhvr>
                                        <p:cTn id="28" dur="2000"/>
                                        <p:tgtEl>
                                          <p:spTgt spid="923"/>
                                        </p:tgtEl>
                                      </p:cBhvr>
                                    </p:animEffect>
                                  </p:childTnLst>
                                </p:cTn>
                              </p:par>
                            </p:childTnLst>
                          </p:cTn>
                        </p:par>
                        <p:par>
                          <p:cTn id="29" fill="hold">
                            <p:stCondLst>
                              <p:cond delay="2500"/>
                            </p:stCondLst>
                            <p:childTnLst>
                              <p:par>
                                <p:cTn id="30" presetClass="entr" nodeType="afterEffect" presetID="9" grpId="8" fill="hold">
                                  <p:stCondLst>
                                    <p:cond delay="0"/>
                                  </p:stCondLst>
                                  <p:iterate type="el" backwards="0">
                                    <p:tmAbs val="0"/>
                                  </p:iterate>
                                  <p:childTnLst>
                                    <p:set>
                                      <p:cBhvr>
                                        <p:cTn id="31" fill="hold"/>
                                        <p:tgtEl>
                                          <p:spTgt spid="922"/>
                                        </p:tgtEl>
                                        <p:attrNameLst>
                                          <p:attrName>style.visibility</p:attrName>
                                        </p:attrNameLst>
                                      </p:cBhvr>
                                      <p:to>
                                        <p:strVal val="visible"/>
                                      </p:to>
                                    </p:set>
                                    <p:animEffect filter="dissolve" transition="in">
                                      <p:cBhvr>
                                        <p:cTn id="32" dur="2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4" grpId="1"/>
      <p:bldP build="whole" bldLvl="1" animBg="1" rev="0" advAuto="0" spid="919" grpId="4"/>
      <p:bldP build="whole" bldLvl="1" animBg="1" rev="0" advAuto="0" spid="915" grpId="3"/>
      <p:bldP build="whole" bldLvl="1" animBg="1" rev="0" advAuto="0" spid="916" grpId="2"/>
      <p:bldP build="whole" bldLvl="1" animBg="1" rev="0" advAuto="0" spid="921" grpId="5"/>
      <p:bldP build="whole" bldLvl="1" animBg="1" rev="0" advAuto="0" spid="917" grpId="6"/>
      <p:bldP build="whole" bldLvl="1" animBg="1" rev="0" advAuto="0" spid="922" grpId="8"/>
      <p:bldP build="whole" bldLvl="1" animBg="1" rev="0" advAuto="0" spid="923" grpId="7"/>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Item Produced Event"/>
          <p:cNvSpPr txBox="1"/>
          <p:nvPr>
            <p:ph type="title"/>
          </p:nvPr>
        </p:nvSpPr>
        <p:spPr>
          <a:xfrm>
            <a:off x="114047" y="112575"/>
            <a:ext cx="21031201" cy="2651127"/>
          </a:xfrm>
          <a:prstGeom prst="rect">
            <a:avLst/>
          </a:prstGeom>
        </p:spPr>
        <p:txBody>
          <a:bodyPr/>
          <a:lstStyle/>
          <a:p>
            <a:pPr/>
            <a:r>
              <a:t>Item Produced Event</a:t>
            </a:r>
          </a:p>
        </p:txBody>
      </p:sp>
      <p:grpSp>
        <p:nvGrpSpPr>
          <p:cNvPr id="931" name="Group"/>
          <p:cNvGrpSpPr/>
          <p:nvPr/>
        </p:nvGrpSpPr>
        <p:grpSpPr>
          <a:xfrm>
            <a:off x="3903923" y="1181257"/>
            <a:ext cx="24505147" cy="14286232"/>
            <a:chOff x="577781" y="28696"/>
            <a:chExt cx="24505146" cy="14286230"/>
          </a:xfrm>
        </p:grpSpPr>
        <p:pic>
          <p:nvPicPr>
            <p:cNvPr id="926" name="Architecture Concept - no dependencies.png" descr="Architecture Concept - no dependencies.png"/>
            <p:cNvPicPr>
              <a:picLocks noChangeAspect="1"/>
            </p:cNvPicPr>
            <p:nvPr/>
          </p:nvPicPr>
          <p:blipFill>
            <a:blip r:embed="rId2">
              <a:extLst/>
            </a:blip>
            <a:srcRect l="0" t="0" r="4326" b="0"/>
            <a:stretch>
              <a:fillRect/>
            </a:stretch>
          </p:blipFill>
          <p:spPr>
            <a:xfrm>
              <a:off x="577781" y="28696"/>
              <a:ext cx="24505147" cy="14286232"/>
            </a:xfrm>
            <a:prstGeom prst="rect">
              <a:avLst/>
            </a:prstGeom>
            <a:ln w="12700" cap="flat">
              <a:noFill/>
              <a:miter lim="400000"/>
            </a:ln>
            <a:effectLst/>
          </p:spPr>
        </p:pic>
        <p:sp>
          <p:nvSpPr>
            <p:cNvPr id="927"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Invoicing</a:t>
              </a:r>
            </a:p>
          </p:txBody>
        </p:sp>
        <p:sp>
          <p:nvSpPr>
            <p:cNvPr id="928"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Shipping</a:t>
              </a:r>
            </a:p>
          </p:txBody>
        </p:sp>
        <p:sp>
          <p:nvSpPr>
            <p:cNvPr id="929"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2800"/>
              </a:lvl1pPr>
            </a:lstStyle>
            <a:p>
              <a:pPr/>
              <a:r>
                <a:t>Warehouse</a:t>
              </a:r>
            </a:p>
          </p:txBody>
        </p:sp>
        <p:sp>
          <p:nvSpPr>
            <p:cNvPr id="930"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defRPr sz="3000"/>
              </a:lvl1pPr>
            </a:lstStyle>
            <a:p>
              <a:pPr/>
              <a:r>
                <a:t>Logger</a:t>
              </a:r>
            </a:p>
          </p:txBody>
        </p:sp>
      </p:grpSp>
      <p:sp>
        <p:nvSpPr>
          <p:cNvPr id="932" name="Line"/>
          <p:cNvSpPr/>
          <p:nvPr/>
        </p:nvSpPr>
        <p:spPr>
          <a:xfrm>
            <a:off x="15867605" y="10398401"/>
            <a:ext cx="1" cy="1208977"/>
          </a:xfrm>
          <a:prstGeom prst="line">
            <a:avLst/>
          </a:prstGeom>
          <a:ln w="63500">
            <a:solidFill>
              <a:srgbClr val="000000"/>
            </a:solidFill>
            <a:miter/>
            <a:tailEnd type="triangle"/>
          </a:ln>
        </p:spPr>
        <p:txBody>
          <a:bodyPr tIns="91439" bIns="91439"/>
          <a:lstStyle/>
          <a:p>
            <a:pPr/>
          </a:p>
        </p:txBody>
      </p:sp>
      <p:pic>
        <p:nvPicPr>
          <p:cNvPr id="933" name="Image" descr="Image"/>
          <p:cNvPicPr>
            <a:picLocks noChangeAspect="1"/>
          </p:cNvPicPr>
          <p:nvPr/>
        </p:nvPicPr>
        <p:blipFill>
          <a:blip r:embed="rId3">
            <a:extLst/>
          </a:blip>
          <a:stretch>
            <a:fillRect/>
          </a:stretch>
        </p:blipFill>
        <p:spPr>
          <a:xfrm>
            <a:off x="15606506" y="10643160"/>
            <a:ext cx="522201" cy="497334"/>
          </a:xfrm>
          <a:prstGeom prst="rect">
            <a:avLst/>
          </a:prstGeom>
          <a:ln w="12700">
            <a:miter lim="400000"/>
          </a:ln>
        </p:spPr>
      </p:pic>
      <p:sp>
        <p:nvSpPr>
          <p:cNvPr id="934" name="Line"/>
          <p:cNvSpPr/>
          <p:nvPr/>
        </p:nvSpPr>
        <p:spPr>
          <a:xfrm>
            <a:off x="13396741" y="10398401"/>
            <a:ext cx="1" cy="1208977"/>
          </a:xfrm>
          <a:prstGeom prst="line">
            <a:avLst/>
          </a:prstGeom>
          <a:ln w="63500">
            <a:solidFill>
              <a:srgbClr val="000000"/>
            </a:solidFill>
            <a:miter/>
            <a:tailEnd type="triangle"/>
          </a:ln>
        </p:spPr>
        <p:txBody>
          <a:bodyPr tIns="91439" bIns="91439"/>
          <a:lstStyle/>
          <a:p>
            <a:pPr/>
          </a:p>
        </p:txBody>
      </p:sp>
      <p:pic>
        <p:nvPicPr>
          <p:cNvPr id="935" name="Image" descr="Image"/>
          <p:cNvPicPr>
            <a:picLocks noChangeAspect="1"/>
          </p:cNvPicPr>
          <p:nvPr/>
        </p:nvPicPr>
        <p:blipFill>
          <a:blip r:embed="rId3">
            <a:extLst/>
          </a:blip>
          <a:stretch>
            <a:fillRect/>
          </a:stretch>
        </p:blipFill>
        <p:spPr>
          <a:xfrm>
            <a:off x="13135641" y="10643160"/>
            <a:ext cx="522201" cy="497334"/>
          </a:xfrm>
          <a:prstGeom prst="rect">
            <a:avLst/>
          </a:prstGeom>
          <a:ln w="12700">
            <a:miter lim="400000"/>
          </a:ln>
        </p:spPr>
      </p:pic>
      <p:sp>
        <p:nvSpPr>
          <p:cNvPr id="936" name="Line"/>
          <p:cNvSpPr/>
          <p:nvPr/>
        </p:nvSpPr>
        <p:spPr>
          <a:xfrm>
            <a:off x="10925875" y="10398401"/>
            <a:ext cx="1" cy="1208977"/>
          </a:xfrm>
          <a:prstGeom prst="line">
            <a:avLst/>
          </a:prstGeom>
          <a:ln w="63500">
            <a:solidFill>
              <a:srgbClr val="000000"/>
            </a:solidFill>
            <a:miter/>
            <a:tailEnd type="triangle"/>
          </a:ln>
        </p:spPr>
        <p:txBody>
          <a:bodyPr tIns="91439" bIns="91439"/>
          <a:lstStyle/>
          <a:p>
            <a:pPr/>
          </a:p>
        </p:txBody>
      </p:sp>
      <p:pic>
        <p:nvPicPr>
          <p:cNvPr id="937" name="Image" descr="Image"/>
          <p:cNvPicPr>
            <a:picLocks noChangeAspect="1"/>
          </p:cNvPicPr>
          <p:nvPr/>
        </p:nvPicPr>
        <p:blipFill>
          <a:blip r:embed="rId3">
            <a:extLst/>
          </a:blip>
          <a:stretch>
            <a:fillRect/>
          </a:stretch>
        </p:blipFill>
        <p:spPr>
          <a:xfrm>
            <a:off x="10664776" y="10643160"/>
            <a:ext cx="522200" cy="497334"/>
          </a:xfrm>
          <a:prstGeom prst="rect">
            <a:avLst/>
          </a:prstGeom>
          <a:ln w="12700">
            <a:miter lim="400000"/>
          </a:ln>
        </p:spPr>
      </p:pic>
      <p:sp>
        <p:nvSpPr>
          <p:cNvPr id="940" name="Connection Line"/>
          <p:cNvSpPr/>
          <p:nvPr/>
        </p:nvSpPr>
        <p:spPr>
          <a:xfrm>
            <a:off x="15618460" y="8230870"/>
            <a:ext cx="740411" cy="1031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63500">
            <a:solidFill>
              <a:srgbClr val="FF0000"/>
            </a:solidFill>
            <a:miter lim="400000"/>
            <a:tailEnd type="triangle"/>
          </a:ln>
        </p:spPr>
        <p:txBody>
          <a:bodyPr/>
          <a:lstStyle/>
          <a:p>
            <a:pPr/>
          </a:p>
        </p:txBody>
      </p:sp>
      <p:pic>
        <p:nvPicPr>
          <p:cNvPr id="939" name="Image" descr="Image"/>
          <p:cNvPicPr>
            <a:picLocks noChangeAspect="1"/>
          </p:cNvPicPr>
          <p:nvPr/>
        </p:nvPicPr>
        <p:blipFill>
          <a:blip r:embed="rId3">
            <a:extLst/>
          </a:blip>
          <a:stretch>
            <a:fillRect/>
          </a:stretch>
        </p:blipFill>
        <p:spPr>
          <a:xfrm>
            <a:off x="15344136" y="8481948"/>
            <a:ext cx="522200" cy="4973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40"/>
                                        </p:tgtEl>
                                        <p:attrNameLst>
                                          <p:attrName>style.visibility</p:attrName>
                                        </p:attrNameLst>
                                      </p:cBhvr>
                                      <p:to>
                                        <p:strVal val="visible"/>
                                      </p:to>
                                    </p:set>
                                    <p:animEffect filter="dissolve" transition="in">
                                      <p:cBhvr>
                                        <p:cTn id="7" dur="2000"/>
                                        <p:tgtEl>
                                          <p:spTgt spid="940"/>
                                        </p:tgtEl>
                                      </p:cBhvr>
                                    </p:animEffect>
                                  </p:childTnLst>
                                </p:cTn>
                              </p:par>
                            </p:childTnLst>
                          </p:cTn>
                        </p:par>
                        <p:par>
                          <p:cTn id="8" fill="hold">
                            <p:stCondLst>
                              <p:cond delay="2000"/>
                            </p:stCondLst>
                            <p:childTnLst>
                              <p:par>
                                <p:cTn id="9" presetClass="entr" nodeType="afterEffect" presetSubtype="0" presetID="1" grpId="2" fill="hold">
                                  <p:stCondLst>
                                    <p:cond delay="0"/>
                                  </p:stCondLst>
                                  <p:iterate type="el" backwards="0">
                                    <p:tmAbs val="0"/>
                                  </p:iterate>
                                  <p:childTnLst>
                                    <p:set>
                                      <p:cBhvr>
                                        <p:cTn id="10" fill="hold"/>
                                        <p:tgtEl>
                                          <p:spTgt spid="9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932"/>
                                        </p:tgtEl>
                                        <p:attrNameLst>
                                          <p:attrName>style.visibility</p:attrName>
                                        </p:attrNameLst>
                                      </p:cBhvr>
                                      <p:to>
                                        <p:strVal val="visible"/>
                                      </p:to>
                                    </p:set>
                                    <p:animEffect filter="dissolve" transition="in">
                                      <p:cBhvr>
                                        <p:cTn id="15" dur="1000"/>
                                        <p:tgtEl>
                                          <p:spTgt spid="932"/>
                                        </p:tgtEl>
                                      </p:cBhvr>
                                    </p:animEffect>
                                  </p:childTnLst>
                                </p:cTn>
                              </p:par>
                            </p:childTnLst>
                          </p:cTn>
                        </p:par>
                        <p:par>
                          <p:cTn id="16" fill="hold">
                            <p:stCondLst>
                              <p:cond delay="1000"/>
                            </p:stCondLst>
                            <p:childTnLst>
                              <p:par>
                                <p:cTn id="17" presetClass="entr" nodeType="afterEffect" presetID="9" grpId="4" fill="hold">
                                  <p:stCondLst>
                                    <p:cond delay="0"/>
                                  </p:stCondLst>
                                  <p:iterate type="el" backwards="0">
                                    <p:tmAbs val="0"/>
                                  </p:iterate>
                                  <p:childTnLst>
                                    <p:set>
                                      <p:cBhvr>
                                        <p:cTn id="18" fill="hold"/>
                                        <p:tgtEl>
                                          <p:spTgt spid="934"/>
                                        </p:tgtEl>
                                        <p:attrNameLst>
                                          <p:attrName>style.visibility</p:attrName>
                                        </p:attrNameLst>
                                      </p:cBhvr>
                                      <p:to>
                                        <p:strVal val="visible"/>
                                      </p:to>
                                    </p:set>
                                    <p:animEffect filter="dissolve" transition="in">
                                      <p:cBhvr>
                                        <p:cTn id="19" dur="1000"/>
                                        <p:tgtEl>
                                          <p:spTgt spid="934"/>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936"/>
                                        </p:tgtEl>
                                        <p:attrNameLst>
                                          <p:attrName>style.visibility</p:attrName>
                                        </p:attrNameLst>
                                      </p:cBhvr>
                                      <p:to>
                                        <p:strVal val="visible"/>
                                      </p:to>
                                    </p:set>
                                    <p:animEffect filter="dissolve" transition="in">
                                      <p:cBhvr>
                                        <p:cTn id="23" dur="1000"/>
                                        <p:tgtEl>
                                          <p:spTgt spid="936"/>
                                        </p:tgtEl>
                                      </p:cBhvr>
                                    </p:animEffect>
                                  </p:childTnLst>
                                </p:cTn>
                              </p:par>
                            </p:childTnLst>
                          </p:cTn>
                        </p:par>
                        <p:par>
                          <p:cTn id="24" fill="hold">
                            <p:stCondLst>
                              <p:cond delay="3000"/>
                            </p:stCondLst>
                            <p:childTnLst>
                              <p:par>
                                <p:cTn id="25" presetClass="entr" nodeType="afterEffect" presetSubtype="0" presetID="1" grpId="6" fill="hold">
                                  <p:stCondLst>
                                    <p:cond delay="0"/>
                                  </p:stCondLst>
                                  <p:iterate type="el" backwards="0">
                                    <p:tmAbs val="0"/>
                                  </p:iterate>
                                  <p:childTnLst>
                                    <p:set>
                                      <p:cBhvr>
                                        <p:cTn id="26" fill="hold"/>
                                        <p:tgtEl>
                                          <p:spTgt spid="933"/>
                                        </p:tgtEl>
                                        <p:attrNameLst>
                                          <p:attrName>style.visibility</p:attrName>
                                        </p:attrNameLst>
                                      </p:cBhvr>
                                      <p:to>
                                        <p:strVal val="visible"/>
                                      </p:to>
                                    </p:set>
                                  </p:childTnLst>
                                </p:cTn>
                              </p:par>
                            </p:childTnLst>
                          </p:cTn>
                        </p:par>
                        <p:par>
                          <p:cTn id="27" fill="hold">
                            <p:stCondLst>
                              <p:cond delay="3000"/>
                            </p:stCondLst>
                            <p:childTnLst>
                              <p:par>
                                <p:cTn id="28" presetClass="entr" nodeType="afterEffect" presetSubtype="0" presetID="1" grpId="7" fill="hold">
                                  <p:stCondLst>
                                    <p:cond delay="0"/>
                                  </p:stCondLst>
                                  <p:iterate type="el" backwards="0">
                                    <p:tmAbs val="0"/>
                                  </p:iterate>
                                  <p:childTnLst>
                                    <p:set>
                                      <p:cBhvr>
                                        <p:cTn id="29" fill="hold"/>
                                        <p:tgtEl>
                                          <p:spTgt spid="935"/>
                                        </p:tgtEl>
                                        <p:attrNameLst>
                                          <p:attrName>style.visibility</p:attrName>
                                        </p:attrNameLst>
                                      </p:cBhvr>
                                      <p:to>
                                        <p:strVal val="visible"/>
                                      </p:to>
                                    </p:set>
                                  </p:childTnLst>
                                </p:cTn>
                              </p:par>
                            </p:childTnLst>
                          </p:cTn>
                        </p:par>
                        <p:par>
                          <p:cTn id="30" fill="hold">
                            <p:stCondLst>
                              <p:cond delay="3000"/>
                            </p:stCondLst>
                            <p:childTnLst>
                              <p:par>
                                <p:cTn id="31" presetClass="entr" nodeType="afterEffect" presetSubtype="0" presetID="1" grpId="8" fill="hold">
                                  <p:stCondLst>
                                    <p:cond delay="0"/>
                                  </p:stCondLst>
                                  <p:iterate type="el" backwards="0">
                                    <p:tmAbs val="0"/>
                                  </p:iterate>
                                  <p:childTnLst>
                                    <p:set>
                                      <p:cBhvr>
                                        <p:cTn id="32" fill="hold"/>
                                        <p:tgtEl>
                                          <p:spTgt spid="9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9" grpId="2"/>
      <p:bldP build="whole" bldLvl="1" animBg="1" rev="0" advAuto="0" spid="940" grpId="1"/>
      <p:bldP build="whole" bldLvl="1" animBg="1" rev="0" advAuto="0" spid="937" grpId="8"/>
      <p:bldP build="whole" bldLvl="1" animBg="1" rev="0" advAuto="0" spid="933" grpId="6"/>
      <p:bldP build="whole" bldLvl="1" animBg="1" rev="0" advAuto="0" spid="934" grpId="4"/>
      <p:bldP build="whole" bldLvl="1" animBg="1" rev="0" advAuto="0" spid="936" grpId="5"/>
      <p:bldP build="whole" bldLvl="1" animBg="1" rev="0" advAuto="0" spid="935" grpId="7"/>
      <p:bldP build="whole" bldLvl="1" animBg="1" rev="0" advAuto="0" spid="932" grpId="3"/>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Order Shipped Event"/>
          <p:cNvSpPr txBox="1"/>
          <p:nvPr>
            <p:ph type="title"/>
          </p:nvPr>
        </p:nvSpPr>
        <p:spPr>
          <a:xfrm>
            <a:off x="114047" y="112575"/>
            <a:ext cx="21031201" cy="2651127"/>
          </a:xfrm>
          <a:prstGeom prst="rect">
            <a:avLst/>
          </a:prstGeom>
        </p:spPr>
        <p:txBody>
          <a:bodyPr/>
          <a:lstStyle/>
          <a:p>
            <a:pPr/>
            <a:r>
              <a:t>Order Shipped Event</a:t>
            </a:r>
          </a:p>
        </p:txBody>
      </p:sp>
      <p:grpSp>
        <p:nvGrpSpPr>
          <p:cNvPr id="948" name="Group"/>
          <p:cNvGrpSpPr/>
          <p:nvPr/>
        </p:nvGrpSpPr>
        <p:grpSpPr>
          <a:xfrm>
            <a:off x="3903923" y="1181257"/>
            <a:ext cx="24505147" cy="14286232"/>
            <a:chOff x="577781" y="28696"/>
            <a:chExt cx="24505146" cy="14286230"/>
          </a:xfrm>
        </p:grpSpPr>
        <p:pic>
          <p:nvPicPr>
            <p:cNvPr id="943" name="Architecture Concept - no dependencies.png" descr="Architecture Concept - no dependencies.png"/>
            <p:cNvPicPr>
              <a:picLocks noChangeAspect="1"/>
            </p:cNvPicPr>
            <p:nvPr/>
          </p:nvPicPr>
          <p:blipFill>
            <a:blip r:embed="rId2">
              <a:extLst/>
            </a:blip>
            <a:srcRect l="0" t="0" r="4326" b="0"/>
            <a:stretch>
              <a:fillRect/>
            </a:stretch>
          </p:blipFill>
          <p:spPr>
            <a:xfrm>
              <a:off x="577781" y="28696"/>
              <a:ext cx="24505147" cy="14286232"/>
            </a:xfrm>
            <a:prstGeom prst="rect">
              <a:avLst/>
            </a:prstGeom>
            <a:ln w="12700" cap="flat">
              <a:noFill/>
              <a:miter lim="400000"/>
            </a:ln>
            <a:effectLst/>
          </p:spPr>
        </p:pic>
        <p:sp>
          <p:nvSpPr>
            <p:cNvPr id="944"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Invoicing</a:t>
              </a:r>
            </a:p>
          </p:txBody>
        </p:sp>
        <p:sp>
          <p:nvSpPr>
            <p:cNvPr id="945"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Shipping</a:t>
              </a:r>
            </a:p>
          </p:txBody>
        </p:sp>
        <p:sp>
          <p:nvSpPr>
            <p:cNvPr id="946"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2800"/>
              </a:lvl1pPr>
            </a:lstStyle>
            <a:p>
              <a:pPr/>
              <a:r>
                <a:t>Warehouse</a:t>
              </a:r>
            </a:p>
          </p:txBody>
        </p:sp>
        <p:sp>
          <p:nvSpPr>
            <p:cNvPr id="947"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defRPr sz="3000"/>
              </a:lvl1pPr>
            </a:lstStyle>
            <a:p>
              <a:pPr/>
              <a:r>
                <a:t>Logger</a:t>
              </a:r>
            </a:p>
          </p:txBody>
        </p:sp>
      </p:grpSp>
      <p:sp>
        <p:nvSpPr>
          <p:cNvPr id="949" name="Line"/>
          <p:cNvSpPr/>
          <p:nvPr/>
        </p:nvSpPr>
        <p:spPr>
          <a:xfrm>
            <a:off x="15867605" y="10398401"/>
            <a:ext cx="1" cy="1208977"/>
          </a:xfrm>
          <a:prstGeom prst="line">
            <a:avLst/>
          </a:prstGeom>
          <a:ln w="63500">
            <a:solidFill>
              <a:srgbClr val="000000"/>
            </a:solidFill>
            <a:miter/>
            <a:tailEnd type="triangle"/>
          </a:ln>
        </p:spPr>
        <p:txBody>
          <a:bodyPr tIns="91439" bIns="91439"/>
          <a:lstStyle/>
          <a:p>
            <a:pPr/>
          </a:p>
        </p:txBody>
      </p:sp>
      <p:pic>
        <p:nvPicPr>
          <p:cNvPr id="950" name="Image" descr="Image"/>
          <p:cNvPicPr>
            <a:picLocks noChangeAspect="1"/>
          </p:cNvPicPr>
          <p:nvPr/>
        </p:nvPicPr>
        <p:blipFill>
          <a:blip r:embed="rId3">
            <a:extLst/>
          </a:blip>
          <a:stretch>
            <a:fillRect/>
          </a:stretch>
        </p:blipFill>
        <p:spPr>
          <a:xfrm>
            <a:off x="15606506" y="10643160"/>
            <a:ext cx="522201" cy="497334"/>
          </a:xfrm>
          <a:prstGeom prst="rect">
            <a:avLst/>
          </a:prstGeom>
          <a:ln w="12700">
            <a:miter lim="400000"/>
          </a:ln>
        </p:spPr>
      </p:pic>
      <p:sp>
        <p:nvSpPr>
          <p:cNvPr id="951" name="Line"/>
          <p:cNvSpPr/>
          <p:nvPr/>
        </p:nvSpPr>
        <p:spPr>
          <a:xfrm>
            <a:off x="13396741" y="10398401"/>
            <a:ext cx="1" cy="1208977"/>
          </a:xfrm>
          <a:prstGeom prst="line">
            <a:avLst/>
          </a:prstGeom>
          <a:ln w="63500">
            <a:solidFill>
              <a:srgbClr val="000000"/>
            </a:solidFill>
            <a:miter/>
            <a:tailEnd type="triangle"/>
          </a:ln>
        </p:spPr>
        <p:txBody>
          <a:bodyPr tIns="91439" bIns="91439"/>
          <a:lstStyle/>
          <a:p>
            <a:pPr/>
          </a:p>
        </p:txBody>
      </p:sp>
      <p:pic>
        <p:nvPicPr>
          <p:cNvPr id="952" name="Image" descr="Image"/>
          <p:cNvPicPr>
            <a:picLocks noChangeAspect="1"/>
          </p:cNvPicPr>
          <p:nvPr/>
        </p:nvPicPr>
        <p:blipFill>
          <a:blip r:embed="rId3">
            <a:extLst/>
          </a:blip>
          <a:stretch>
            <a:fillRect/>
          </a:stretch>
        </p:blipFill>
        <p:spPr>
          <a:xfrm>
            <a:off x="13135641" y="10643160"/>
            <a:ext cx="522201" cy="497334"/>
          </a:xfrm>
          <a:prstGeom prst="rect">
            <a:avLst/>
          </a:prstGeom>
          <a:ln w="12700">
            <a:miter lim="400000"/>
          </a:ln>
        </p:spPr>
      </p:pic>
      <p:sp>
        <p:nvSpPr>
          <p:cNvPr id="953" name="Line"/>
          <p:cNvSpPr/>
          <p:nvPr/>
        </p:nvSpPr>
        <p:spPr>
          <a:xfrm flipV="1">
            <a:off x="10925875" y="10398401"/>
            <a:ext cx="1" cy="1208977"/>
          </a:xfrm>
          <a:prstGeom prst="line">
            <a:avLst/>
          </a:prstGeom>
          <a:ln w="63500">
            <a:solidFill>
              <a:srgbClr val="FF0000"/>
            </a:solidFill>
            <a:miter/>
            <a:tailEnd type="triangle"/>
          </a:ln>
        </p:spPr>
        <p:txBody>
          <a:bodyPr tIns="91439" bIns="91439"/>
          <a:lstStyle/>
          <a:p>
            <a:pPr/>
          </a:p>
        </p:txBody>
      </p:sp>
      <p:pic>
        <p:nvPicPr>
          <p:cNvPr id="954" name="Image" descr="Image"/>
          <p:cNvPicPr>
            <a:picLocks noChangeAspect="1"/>
          </p:cNvPicPr>
          <p:nvPr/>
        </p:nvPicPr>
        <p:blipFill>
          <a:blip r:embed="rId3">
            <a:extLst/>
          </a:blip>
          <a:stretch>
            <a:fillRect/>
          </a:stretch>
        </p:blipFill>
        <p:spPr>
          <a:xfrm>
            <a:off x="10664776" y="10754223"/>
            <a:ext cx="522201" cy="497334"/>
          </a:xfrm>
          <a:prstGeom prst="rect">
            <a:avLst/>
          </a:prstGeom>
          <a:ln w="12700">
            <a:miter lim="400000"/>
          </a:ln>
        </p:spPr>
      </p:pic>
      <p:sp>
        <p:nvSpPr>
          <p:cNvPr id="955" name="Line"/>
          <p:cNvSpPr/>
          <p:nvPr/>
        </p:nvSpPr>
        <p:spPr>
          <a:xfrm flipV="1">
            <a:off x="8546181" y="8200040"/>
            <a:ext cx="1" cy="986851"/>
          </a:xfrm>
          <a:prstGeom prst="line">
            <a:avLst/>
          </a:prstGeom>
          <a:ln w="63500">
            <a:solidFill>
              <a:srgbClr val="000000"/>
            </a:solidFill>
            <a:miter/>
            <a:tailEnd type="triangle"/>
          </a:ln>
        </p:spPr>
        <p:txBody>
          <a:bodyPr tIns="91439" bIns="91439"/>
          <a:lstStyle/>
          <a:p>
            <a:pPr/>
          </a:p>
        </p:txBody>
      </p:sp>
      <p:pic>
        <p:nvPicPr>
          <p:cNvPr id="956" name="Image" descr="Image"/>
          <p:cNvPicPr>
            <a:picLocks noChangeAspect="1"/>
          </p:cNvPicPr>
          <p:nvPr/>
        </p:nvPicPr>
        <p:blipFill>
          <a:blip r:embed="rId3">
            <a:extLst/>
          </a:blip>
          <a:stretch>
            <a:fillRect/>
          </a:stretch>
        </p:blipFill>
        <p:spPr>
          <a:xfrm>
            <a:off x="8285082" y="8608300"/>
            <a:ext cx="522201" cy="497334"/>
          </a:xfrm>
          <a:prstGeom prst="rect">
            <a:avLst/>
          </a:prstGeom>
          <a:ln w="12700">
            <a:miter lim="400000"/>
          </a:ln>
        </p:spPr>
      </p:pic>
      <p:sp>
        <p:nvSpPr>
          <p:cNvPr id="957" name="Line"/>
          <p:cNvSpPr/>
          <p:nvPr/>
        </p:nvSpPr>
        <p:spPr>
          <a:xfrm flipV="1">
            <a:off x="8546181" y="6201514"/>
            <a:ext cx="1" cy="497334"/>
          </a:xfrm>
          <a:prstGeom prst="line">
            <a:avLst/>
          </a:prstGeom>
          <a:ln w="63500">
            <a:solidFill>
              <a:srgbClr val="000000"/>
            </a:solidFill>
            <a:miter/>
            <a:tailEnd type="triangle"/>
          </a:ln>
        </p:spPr>
        <p:txBody>
          <a:bodyPr tIns="91439" bIns="91439"/>
          <a:lstStyle/>
          <a:p>
            <a:pPr/>
          </a:p>
        </p:txBody>
      </p:sp>
      <p:sp>
        <p:nvSpPr>
          <p:cNvPr id="958" name="Line"/>
          <p:cNvSpPr/>
          <p:nvPr/>
        </p:nvSpPr>
        <p:spPr>
          <a:xfrm flipV="1">
            <a:off x="8546181" y="3744424"/>
            <a:ext cx="1" cy="986851"/>
          </a:xfrm>
          <a:prstGeom prst="line">
            <a:avLst/>
          </a:prstGeom>
          <a:ln w="63500">
            <a:solidFill>
              <a:srgbClr val="000000"/>
            </a:solidFill>
            <a:miter/>
            <a:tailEnd type="triangle"/>
          </a:ln>
        </p:spPr>
        <p:txBody>
          <a:bodyPr tIns="91439" bIns="91439"/>
          <a:lstStyle/>
          <a:p>
            <a:pPr/>
          </a:p>
        </p:txBody>
      </p:sp>
      <p:sp>
        <p:nvSpPr>
          <p:cNvPr id="961"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63500">
            <a:solidFill>
              <a:srgbClr val="000000"/>
            </a:solidFill>
            <a:miter lim="400000"/>
            <a:tailEnd type="triangle"/>
          </a:ln>
        </p:spPr>
        <p:txBody>
          <a:bodyPr/>
          <a:lstStyle/>
          <a:p>
            <a:pPr/>
          </a:p>
        </p:txBody>
      </p:sp>
      <p:pic>
        <p:nvPicPr>
          <p:cNvPr id="960" name="Image" descr="Image"/>
          <p:cNvPicPr>
            <a:picLocks noChangeAspect="1"/>
          </p:cNvPicPr>
          <p:nvPr/>
        </p:nvPicPr>
        <p:blipFill>
          <a:blip r:embed="rId3">
            <a:extLst/>
          </a:blip>
          <a:stretch>
            <a:fillRect/>
          </a:stretch>
        </p:blipFill>
        <p:spPr>
          <a:xfrm>
            <a:off x="14660877" y="7260808"/>
            <a:ext cx="522200" cy="4973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953"/>
                                        </p:tgtEl>
                                        <p:attrNameLst>
                                          <p:attrName>style.visibility</p:attrName>
                                        </p:attrNameLst>
                                      </p:cBhvr>
                                      <p:to>
                                        <p:strVal val="visible"/>
                                      </p:to>
                                    </p:set>
                                    <p:animEffect filter="dissolve" transition="in">
                                      <p:cBhvr>
                                        <p:cTn id="7" dur="2000"/>
                                        <p:tgtEl>
                                          <p:spTgt spid="953"/>
                                        </p:tgtEl>
                                      </p:cBhvr>
                                    </p:animEffect>
                                  </p:childTnLst>
                                </p:cTn>
                              </p:par>
                            </p:childTnLst>
                          </p:cTn>
                        </p:par>
                        <p:par>
                          <p:cTn id="8" fill="hold">
                            <p:stCondLst>
                              <p:cond delay="2000"/>
                            </p:stCondLst>
                            <p:childTnLst>
                              <p:par>
                                <p:cTn id="9" presetClass="entr" nodeType="afterEffect" presetSubtype="0" presetID="1" grpId="2" fill="hold">
                                  <p:stCondLst>
                                    <p:cond delay="0"/>
                                  </p:stCondLst>
                                  <p:iterate type="el" backwards="0">
                                    <p:tmAbs val="0"/>
                                  </p:iterate>
                                  <p:childTnLst>
                                    <p:set>
                                      <p:cBhvr>
                                        <p:cTn id="10" fill="hold"/>
                                        <p:tgtEl>
                                          <p:spTgt spid="9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951"/>
                                        </p:tgtEl>
                                        <p:attrNameLst>
                                          <p:attrName>style.visibility</p:attrName>
                                        </p:attrNameLst>
                                      </p:cBhvr>
                                      <p:to>
                                        <p:strVal val="visible"/>
                                      </p:to>
                                    </p:set>
                                    <p:animEffect filter="dissolve" transition="in">
                                      <p:cBhvr>
                                        <p:cTn id="15" dur="2000"/>
                                        <p:tgtEl>
                                          <p:spTgt spid="951"/>
                                        </p:tgtEl>
                                      </p:cBhvr>
                                    </p:animEffect>
                                  </p:childTnLst>
                                </p:cTn>
                              </p:par>
                            </p:childTnLst>
                          </p:cTn>
                        </p:par>
                        <p:par>
                          <p:cTn id="16" fill="hold">
                            <p:stCondLst>
                              <p:cond delay="2000"/>
                            </p:stCondLst>
                            <p:childTnLst>
                              <p:par>
                                <p:cTn id="17" presetClass="entr" nodeType="afterEffect" presetSubtype="0" presetID="1" grpId="4" fill="hold">
                                  <p:stCondLst>
                                    <p:cond delay="0"/>
                                  </p:stCondLst>
                                  <p:iterate type="el" backwards="0">
                                    <p:tmAbs val="0"/>
                                  </p:iterate>
                                  <p:childTnLst>
                                    <p:set>
                                      <p:cBhvr>
                                        <p:cTn id="18" fill="hold"/>
                                        <p:tgtEl>
                                          <p:spTgt spid="952"/>
                                        </p:tgtEl>
                                        <p:attrNameLst>
                                          <p:attrName>style.visibility</p:attrName>
                                        </p:attrNameLst>
                                      </p:cBhvr>
                                      <p:to>
                                        <p:strVal val="visible"/>
                                      </p:to>
                                    </p:set>
                                  </p:childTnLst>
                                </p:cTn>
                              </p:par>
                            </p:childTnLst>
                          </p:cTn>
                        </p:par>
                        <p:par>
                          <p:cTn id="19" fill="hold">
                            <p:stCondLst>
                              <p:cond delay="2000"/>
                            </p:stCondLst>
                            <p:childTnLst>
                              <p:par>
                                <p:cTn id="20" presetClass="entr" nodeType="afterEffect" presetSubtype="0" presetID="1" grpId="5" fill="hold">
                                  <p:stCondLst>
                                    <p:cond delay="0"/>
                                  </p:stCondLst>
                                  <p:iterate type="el" backwards="0">
                                    <p:tmAbs val="0"/>
                                  </p:iterate>
                                  <p:childTnLst>
                                    <p:set>
                                      <p:cBhvr>
                                        <p:cTn id="21" fill="hold"/>
                                        <p:tgtEl>
                                          <p:spTgt spid="960"/>
                                        </p:tgtEl>
                                        <p:attrNameLst>
                                          <p:attrName>style.visibility</p:attrName>
                                        </p:attrNameLst>
                                      </p:cBhvr>
                                      <p:to>
                                        <p:strVal val="visible"/>
                                      </p:to>
                                    </p:set>
                                  </p:childTnLst>
                                </p:cTn>
                              </p:par>
                            </p:childTnLst>
                          </p:cTn>
                        </p:par>
                        <p:par>
                          <p:cTn id="22" fill="hold">
                            <p:stCondLst>
                              <p:cond delay="2000"/>
                            </p:stCondLst>
                            <p:childTnLst>
                              <p:par>
                                <p:cTn id="23" presetClass="entr" nodeType="afterEffect" presetID="9" grpId="6" fill="hold">
                                  <p:stCondLst>
                                    <p:cond delay="0"/>
                                  </p:stCondLst>
                                  <p:iterate type="el" backwards="0">
                                    <p:tmAbs val="0"/>
                                  </p:iterate>
                                  <p:childTnLst>
                                    <p:set>
                                      <p:cBhvr>
                                        <p:cTn id="24" fill="hold"/>
                                        <p:tgtEl>
                                          <p:spTgt spid="949"/>
                                        </p:tgtEl>
                                        <p:attrNameLst>
                                          <p:attrName>style.visibility</p:attrName>
                                        </p:attrNameLst>
                                      </p:cBhvr>
                                      <p:to>
                                        <p:strVal val="visible"/>
                                      </p:to>
                                    </p:set>
                                    <p:animEffect filter="dissolve" transition="in">
                                      <p:cBhvr>
                                        <p:cTn id="25" dur="2000"/>
                                        <p:tgtEl>
                                          <p:spTgt spid="949"/>
                                        </p:tgtEl>
                                      </p:cBhvr>
                                    </p:animEffect>
                                  </p:childTnLst>
                                </p:cTn>
                              </p:par>
                            </p:childTnLst>
                          </p:cTn>
                        </p:par>
                        <p:par>
                          <p:cTn id="26" fill="hold">
                            <p:stCondLst>
                              <p:cond delay="4000"/>
                            </p:stCondLst>
                            <p:childTnLst>
                              <p:par>
                                <p:cTn id="27" presetClass="entr" nodeType="afterEffect" presetSubtype="0" presetID="1" grpId="7" fill="hold">
                                  <p:stCondLst>
                                    <p:cond delay="0"/>
                                  </p:stCondLst>
                                  <p:iterate type="el" backwards="0">
                                    <p:tmAbs val="0"/>
                                  </p:iterate>
                                  <p:childTnLst>
                                    <p:set>
                                      <p:cBhvr>
                                        <p:cTn id="28" fill="hold"/>
                                        <p:tgtEl>
                                          <p:spTgt spid="950"/>
                                        </p:tgtEl>
                                        <p:attrNameLst>
                                          <p:attrName>style.visibility</p:attrName>
                                        </p:attrNameLst>
                                      </p:cBhvr>
                                      <p:to>
                                        <p:strVal val="visible"/>
                                      </p:to>
                                    </p:set>
                                  </p:childTnLst>
                                </p:cTn>
                              </p:par>
                            </p:childTnLst>
                          </p:cTn>
                        </p:par>
                        <p:par>
                          <p:cTn id="29" fill="hold">
                            <p:stCondLst>
                              <p:cond delay="4000"/>
                            </p:stCondLst>
                            <p:childTnLst>
                              <p:par>
                                <p:cTn id="30" presetClass="entr" nodeType="afterEffect" presetID="9" grpId="8" fill="hold">
                                  <p:stCondLst>
                                    <p:cond delay="0"/>
                                  </p:stCondLst>
                                  <p:iterate type="el" backwards="0">
                                    <p:tmAbs val="0"/>
                                  </p:iterate>
                                  <p:childTnLst>
                                    <p:set>
                                      <p:cBhvr>
                                        <p:cTn id="31" fill="hold"/>
                                        <p:tgtEl>
                                          <p:spTgt spid="961"/>
                                        </p:tgtEl>
                                        <p:attrNameLst>
                                          <p:attrName>style.visibility</p:attrName>
                                        </p:attrNameLst>
                                      </p:cBhvr>
                                      <p:to>
                                        <p:strVal val="visible"/>
                                      </p:to>
                                    </p:set>
                                    <p:animEffect filter="dissolve" transition="in">
                                      <p:cBhvr>
                                        <p:cTn id="32" dur="2000"/>
                                        <p:tgtEl>
                                          <p:spTgt spid="961"/>
                                        </p:tgtEl>
                                      </p:cBhvr>
                                    </p:animEffect>
                                  </p:childTnLst>
                                </p:cTn>
                              </p:par>
                            </p:childTnLst>
                          </p:cTn>
                        </p:par>
                        <p:par>
                          <p:cTn id="33" fill="hold">
                            <p:stCondLst>
                              <p:cond delay="6000"/>
                            </p:stCondLst>
                            <p:childTnLst>
                              <p:par>
                                <p:cTn id="34" presetClass="entr" nodeType="afterEffect" presetID="9" grpId="9" fill="hold">
                                  <p:stCondLst>
                                    <p:cond delay="0"/>
                                  </p:stCondLst>
                                  <p:iterate type="el" backwards="0">
                                    <p:tmAbs val="0"/>
                                  </p:iterate>
                                  <p:childTnLst>
                                    <p:set>
                                      <p:cBhvr>
                                        <p:cTn id="35" fill="hold"/>
                                        <p:tgtEl>
                                          <p:spTgt spid="955"/>
                                        </p:tgtEl>
                                        <p:attrNameLst>
                                          <p:attrName>style.visibility</p:attrName>
                                        </p:attrNameLst>
                                      </p:cBhvr>
                                      <p:to>
                                        <p:strVal val="visible"/>
                                      </p:to>
                                    </p:set>
                                    <p:animEffect filter="dissolve" transition="in">
                                      <p:cBhvr>
                                        <p:cTn id="36" dur="2000"/>
                                        <p:tgtEl>
                                          <p:spTgt spid="955"/>
                                        </p:tgtEl>
                                      </p:cBhvr>
                                    </p:animEffect>
                                  </p:childTnLst>
                                </p:cTn>
                              </p:par>
                            </p:childTnLst>
                          </p:cTn>
                        </p:par>
                        <p:par>
                          <p:cTn id="37" fill="hold">
                            <p:stCondLst>
                              <p:cond delay="8000"/>
                            </p:stCondLst>
                            <p:childTnLst>
                              <p:par>
                                <p:cTn id="38" presetClass="entr" nodeType="afterEffect" presetSubtype="0" presetID="1" grpId="10" fill="hold">
                                  <p:stCondLst>
                                    <p:cond delay="0"/>
                                  </p:stCondLst>
                                  <p:iterate type="el" backwards="0">
                                    <p:tmAbs val="0"/>
                                  </p:iterate>
                                  <p:childTnLst>
                                    <p:set>
                                      <p:cBhvr>
                                        <p:cTn id="39" fill="hold"/>
                                        <p:tgtEl>
                                          <p:spTgt spid="956"/>
                                        </p:tgtEl>
                                        <p:attrNameLst>
                                          <p:attrName>style.visibility</p:attrName>
                                        </p:attrNameLst>
                                      </p:cBhvr>
                                      <p:to>
                                        <p:strVal val="visible"/>
                                      </p:to>
                                    </p:set>
                                  </p:childTnLst>
                                </p:cTn>
                              </p:par>
                            </p:childTnLst>
                          </p:cTn>
                        </p:par>
                        <p:par>
                          <p:cTn id="40" fill="hold">
                            <p:stCondLst>
                              <p:cond delay="8000"/>
                            </p:stCondLst>
                            <p:childTnLst>
                              <p:par>
                                <p:cTn id="41" presetClass="entr" nodeType="afterEffect" presetID="9" grpId="11" fill="hold">
                                  <p:stCondLst>
                                    <p:cond delay="0"/>
                                  </p:stCondLst>
                                  <p:iterate type="el" backwards="0">
                                    <p:tmAbs val="0"/>
                                  </p:iterate>
                                  <p:childTnLst>
                                    <p:set>
                                      <p:cBhvr>
                                        <p:cTn id="42" fill="hold"/>
                                        <p:tgtEl>
                                          <p:spTgt spid="957"/>
                                        </p:tgtEl>
                                        <p:attrNameLst>
                                          <p:attrName>style.visibility</p:attrName>
                                        </p:attrNameLst>
                                      </p:cBhvr>
                                      <p:to>
                                        <p:strVal val="visible"/>
                                      </p:to>
                                    </p:set>
                                    <p:animEffect filter="dissolve" transition="in">
                                      <p:cBhvr>
                                        <p:cTn id="43" dur="2000"/>
                                        <p:tgtEl>
                                          <p:spTgt spid="957"/>
                                        </p:tgtEl>
                                      </p:cBhvr>
                                    </p:animEffect>
                                  </p:childTnLst>
                                </p:cTn>
                              </p:par>
                            </p:childTnLst>
                          </p:cTn>
                        </p:par>
                        <p:par>
                          <p:cTn id="44" fill="hold">
                            <p:stCondLst>
                              <p:cond delay="10000"/>
                            </p:stCondLst>
                            <p:childTnLst>
                              <p:par>
                                <p:cTn id="45" presetClass="entr" nodeType="afterEffect" presetID="9" grpId="12" fill="hold">
                                  <p:stCondLst>
                                    <p:cond delay="0"/>
                                  </p:stCondLst>
                                  <p:iterate type="el" backwards="0">
                                    <p:tmAbs val="0"/>
                                  </p:iterate>
                                  <p:childTnLst>
                                    <p:set>
                                      <p:cBhvr>
                                        <p:cTn id="46" fill="hold"/>
                                        <p:tgtEl>
                                          <p:spTgt spid="958"/>
                                        </p:tgtEl>
                                        <p:attrNameLst>
                                          <p:attrName>style.visibility</p:attrName>
                                        </p:attrNameLst>
                                      </p:cBhvr>
                                      <p:to>
                                        <p:strVal val="visible"/>
                                      </p:to>
                                    </p:set>
                                    <p:animEffect filter="dissolve" transition="in">
                                      <p:cBhvr>
                                        <p:cTn id="47" dur="2000"/>
                                        <p:tgtEl>
                                          <p:spTgt spid="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0" grpId="5"/>
      <p:bldP build="whole" bldLvl="1" animBg="1" rev="0" advAuto="0" spid="952" grpId="4"/>
      <p:bldP build="whole" bldLvl="1" animBg="1" rev="0" advAuto="0" spid="955" grpId="9"/>
      <p:bldP build="whole" bldLvl="1" animBg="1" rev="0" advAuto="0" spid="957" grpId="11"/>
      <p:bldP build="whole" bldLvl="1" animBg="1" rev="0" advAuto="0" spid="950" grpId="7"/>
      <p:bldP build="whole" bldLvl="1" animBg="1" rev="0" advAuto="0" spid="958" grpId="12"/>
      <p:bldP build="whole" bldLvl="1" animBg="1" rev="0" advAuto="0" spid="954" grpId="2"/>
      <p:bldP build="whole" bldLvl="1" animBg="1" rev="0" advAuto="0" spid="953" grpId="1"/>
      <p:bldP build="whole" bldLvl="1" animBg="1" rev="0" advAuto="0" spid="951" grpId="3"/>
      <p:bldP build="whole" bldLvl="1" animBg="1" rev="0" advAuto="0" spid="961" grpId="8"/>
      <p:bldP build="whole" bldLvl="1" animBg="1" rev="0" advAuto="0" spid="949" grpId="6"/>
      <p:bldP build="whole" bldLvl="1" animBg="1" rev="0" advAuto="0" spid="956" grpId="10"/>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The Logger consumes EVERY event"/>
          <p:cNvSpPr txBox="1"/>
          <p:nvPr>
            <p:ph type="title"/>
          </p:nvPr>
        </p:nvSpPr>
        <p:spPr>
          <a:xfrm>
            <a:off x="114047" y="112575"/>
            <a:ext cx="21031201" cy="2651127"/>
          </a:xfrm>
          <a:prstGeom prst="rect">
            <a:avLst/>
          </a:prstGeom>
        </p:spPr>
        <p:txBody>
          <a:bodyPr/>
          <a:lstStyle/>
          <a:p>
            <a:pPr/>
            <a:r>
              <a:t>The Logger consumes </a:t>
            </a:r>
            <a:r>
              <a:rPr>
                <a:latin typeface="Roboto Bold"/>
                <a:ea typeface="Roboto Bold"/>
                <a:cs typeface="Roboto Bold"/>
                <a:sym typeface="Roboto Bold"/>
              </a:rPr>
              <a:t>EVERY</a:t>
            </a:r>
            <a:r>
              <a:t> event</a:t>
            </a:r>
          </a:p>
        </p:txBody>
      </p:sp>
      <p:grpSp>
        <p:nvGrpSpPr>
          <p:cNvPr id="969" name="Group"/>
          <p:cNvGrpSpPr/>
          <p:nvPr/>
        </p:nvGrpSpPr>
        <p:grpSpPr>
          <a:xfrm>
            <a:off x="3903923" y="1181257"/>
            <a:ext cx="24505147" cy="14286232"/>
            <a:chOff x="577781" y="28696"/>
            <a:chExt cx="24505146" cy="14286230"/>
          </a:xfrm>
        </p:grpSpPr>
        <p:pic>
          <p:nvPicPr>
            <p:cNvPr id="964" name="Architecture Concept - no dependencies.png" descr="Architecture Concept - no dependencies.png"/>
            <p:cNvPicPr>
              <a:picLocks noChangeAspect="1"/>
            </p:cNvPicPr>
            <p:nvPr/>
          </p:nvPicPr>
          <p:blipFill>
            <a:blip r:embed="rId2">
              <a:extLst/>
            </a:blip>
            <a:srcRect l="0" t="0" r="4326" b="0"/>
            <a:stretch>
              <a:fillRect/>
            </a:stretch>
          </p:blipFill>
          <p:spPr>
            <a:xfrm>
              <a:off x="577781" y="28696"/>
              <a:ext cx="24505147" cy="14286232"/>
            </a:xfrm>
            <a:prstGeom prst="rect">
              <a:avLst/>
            </a:prstGeom>
            <a:ln w="12700" cap="flat">
              <a:noFill/>
              <a:miter lim="400000"/>
            </a:ln>
            <a:effectLst/>
          </p:spPr>
        </p:pic>
        <p:sp>
          <p:nvSpPr>
            <p:cNvPr id="965"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Invoicing</a:t>
              </a:r>
            </a:p>
          </p:txBody>
        </p:sp>
        <p:sp>
          <p:nvSpPr>
            <p:cNvPr id="966"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3000"/>
              </a:lvl1pPr>
            </a:lstStyle>
            <a:p>
              <a:pPr/>
              <a:r>
                <a:t>Shipping</a:t>
              </a:r>
            </a:p>
          </p:txBody>
        </p:sp>
        <p:sp>
          <p:nvSpPr>
            <p:cNvPr id="967"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2800"/>
              </a:lvl1pPr>
            </a:lstStyle>
            <a:p>
              <a:pPr/>
              <a:r>
                <a:t>Warehouse</a:t>
              </a:r>
            </a:p>
          </p:txBody>
        </p:sp>
        <p:sp>
          <p:nvSpPr>
            <p:cNvPr id="968"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defRPr sz="3000"/>
              </a:lvl1pPr>
            </a:lstStyle>
            <a:p>
              <a:pPr/>
              <a:r>
                <a:t>Logger</a:t>
              </a:r>
            </a:p>
          </p:txBody>
        </p:sp>
      </p:grpSp>
      <p:sp>
        <p:nvSpPr>
          <p:cNvPr id="970" name="Line"/>
          <p:cNvSpPr/>
          <p:nvPr/>
        </p:nvSpPr>
        <p:spPr>
          <a:xfrm>
            <a:off x="15867605" y="10398401"/>
            <a:ext cx="1" cy="1208977"/>
          </a:xfrm>
          <a:prstGeom prst="line">
            <a:avLst/>
          </a:prstGeom>
          <a:ln w="63500">
            <a:solidFill>
              <a:srgbClr val="000000"/>
            </a:solidFill>
            <a:miter/>
            <a:tailEnd type="triangle"/>
          </a:ln>
        </p:spPr>
        <p:txBody>
          <a:bodyPr tIns="91439" bIns="91439"/>
          <a:lstStyle/>
          <a:p>
            <a:pPr/>
          </a:p>
        </p:txBody>
      </p:sp>
      <p:pic>
        <p:nvPicPr>
          <p:cNvPr id="971" name="Image" descr="Image"/>
          <p:cNvPicPr>
            <a:picLocks noChangeAspect="1"/>
          </p:cNvPicPr>
          <p:nvPr/>
        </p:nvPicPr>
        <p:blipFill>
          <a:blip r:embed="rId3">
            <a:extLst/>
          </a:blip>
          <a:stretch>
            <a:fillRect/>
          </a:stretch>
        </p:blipFill>
        <p:spPr>
          <a:xfrm>
            <a:off x="15606506" y="10643160"/>
            <a:ext cx="522201" cy="497334"/>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973" name="image17.tif" descr="image17.tif"/>
          <p:cNvPicPr>
            <a:picLocks noChangeAspect="1"/>
          </p:cNvPicPr>
          <p:nvPr/>
        </p:nvPicPr>
        <p:blipFill>
          <a:blip r:embed="rId2">
            <a:extLst/>
          </a:blip>
          <a:stretch>
            <a:fillRect/>
          </a:stretch>
        </p:blipFill>
        <p:spPr>
          <a:xfrm>
            <a:off x="6956501" y="1707115"/>
            <a:ext cx="10907753" cy="10301767"/>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Event Sourcing"/>
          <p:cNvSpPr txBox="1"/>
          <p:nvPr>
            <p:ph type="title"/>
          </p:nvPr>
        </p:nvSpPr>
        <p:spPr>
          <a:prstGeom prst="rect">
            <a:avLst/>
          </a:prstGeom>
        </p:spPr>
        <p:txBody>
          <a:bodyPr/>
          <a:lstStyle/>
          <a:p>
            <a:pPr/>
            <a:r>
              <a:t>Event Sourcing</a:t>
            </a:r>
          </a:p>
        </p:txBody>
      </p:sp>
      <p:sp>
        <p:nvSpPr>
          <p:cNvPr id="976" name="Double-click to edit"/>
          <p:cNvSpPr txBox="1"/>
          <p:nvPr>
            <p:ph type="body" sz="quarter" idx="1"/>
          </p:nvPr>
        </p:nvSpPr>
        <p:spPr>
          <a:prstGeom prst="rect">
            <a:avLst/>
          </a:prstGeom>
        </p:spPr>
        <p:txBody>
          <a:bodyPr/>
          <a:lstStyle/>
          <a:p>
            <a:pPr/>
          </a:p>
        </p:txBody>
      </p:sp>
      <p:pic>
        <p:nvPicPr>
          <p:cNvPr id="977" name="image4.png" descr="image4.png"/>
          <p:cNvPicPr>
            <a:picLocks noChangeAspect="1"/>
          </p:cNvPicPr>
          <p:nvPr/>
        </p:nvPicPr>
        <p:blipFill>
          <a:blip r:embed="rId2">
            <a:extLst/>
          </a:blip>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9" name="Event Sourcing"/>
          <p:cNvSpPr txBox="1"/>
          <p:nvPr>
            <p:ph type="title"/>
          </p:nvPr>
        </p:nvSpPr>
        <p:spPr>
          <a:prstGeom prst="rect">
            <a:avLst/>
          </a:prstGeom>
        </p:spPr>
        <p:txBody>
          <a:bodyPr/>
          <a:lstStyle/>
          <a:p>
            <a:pPr/>
            <a:r>
              <a:t>Event Sourcing</a:t>
            </a:r>
          </a:p>
        </p:txBody>
      </p:sp>
      <p:sp>
        <p:nvSpPr>
          <p:cNvPr id="980" name="Events are immutable…"/>
          <p:cNvSpPr txBox="1"/>
          <p:nvPr>
            <p:ph type="body" idx="1"/>
          </p:nvPr>
        </p:nvSpPr>
        <p:spPr>
          <a:prstGeom prst="rect">
            <a:avLst/>
          </a:prstGeom>
        </p:spPr>
        <p:txBody>
          <a:bodyPr/>
          <a:lstStyle/>
          <a:p>
            <a:pPr/>
            <a:r>
              <a:t>Events are immutable</a:t>
            </a:r>
          </a:p>
          <a:p>
            <a:pPr/>
            <a:r>
              <a:t>Events describe the action</a:t>
            </a:r>
          </a:p>
          <a:p>
            <a:pPr/>
            <a:r>
              <a:t>Eventually consistent data</a:t>
            </a:r>
          </a:p>
          <a:p>
            <a:pPr/>
            <a:r>
              <a:t>Embraces CQRS</a:t>
            </a:r>
          </a:p>
        </p:txBody>
      </p:sp>
      <p:pic>
        <p:nvPicPr>
          <p:cNvPr id="981" name="image4.png" descr="image4.png"/>
          <p:cNvPicPr>
            <a:picLocks noChangeAspect="1"/>
          </p:cNvPicPr>
          <p:nvPr/>
        </p:nvPicPr>
        <p:blipFill>
          <a:blip r:embed="rId2">
            <a:extLst/>
          </a:blip>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Image via: Microservices with Clojure"/>
          <p:cNvSpPr txBox="1"/>
          <p:nvPr/>
        </p:nvSpPr>
        <p:spPr>
          <a:xfrm>
            <a:off x="9460071" y="12523009"/>
            <a:ext cx="5463858" cy="55499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defTabSz="457200">
              <a:defRPr sz="2500">
                <a:solidFill>
                  <a:srgbClr val="6989C7"/>
                </a:solidFill>
                <a:latin typeface="Helvetica Neue"/>
                <a:ea typeface="Helvetica Neue"/>
                <a:cs typeface="Helvetica Neue"/>
                <a:sym typeface="Helvetica Neue"/>
              </a:defRPr>
            </a:pPr>
            <a:r>
              <a:rPr>
                <a:solidFill>
                  <a:srgbClr val="24292E"/>
                </a:solidFill>
              </a:rPr>
              <a:t>Image via: </a:t>
            </a:r>
            <a:r>
              <a:rPr u="sng">
                <a:solidFill>
                  <a:srgbClr val="0563C1"/>
                </a:solidFill>
                <a:uFill>
                  <a:solidFill>
                    <a:srgbClr val="0563C1"/>
                  </a:solidFill>
                </a:uFill>
                <a:hlinkClick r:id="rId3" invalidUrl="" action="" tgtFrame="" tooltip="" history="1" highlightClick="0" endSnd="0"/>
              </a:rPr>
              <a:t>Microservices with Clojure</a:t>
            </a:r>
          </a:p>
        </p:txBody>
      </p:sp>
      <p:pic>
        <p:nvPicPr>
          <p:cNvPr id="984" name="event-sourcing.jpg" descr="event-sourcing.jpg"/>
          <p:cNvPicPr>
            <a:picLocks noChangeAspect="1"/>
          </p:cNvPicPr>
          <p:nvPr/>
        </p:nvPicPr>
        <p:blipFill>
          <a:blip r:embed="rId4">
            <a:extLst/>
          </a:blip>
          <a:stretch>
            <a:fillRect/>
          </a:stretch>
        </p:blipFill>
        <p:spPr>
          <a:xfrm>
            <a:off x="3878498" y="3446386"/>
            <a:ext cx="16627004" cy="8530916"/>
          </a:xfrm>
          <a:prstGeom prst="rect">
            <a:avLst/>
          </a:prstGeom>
          <a:ln w="12700">
            <a:miter lim="400000"/>
          </a:ln>
        </p:spPr>
      </p:pic>
      <p:sp>
        <p:nvSpPr>
          <p:cNvPr id="985" name="Event Sourcing"/>
          <p:cNvSpPr txBox="1"/>
          <p:nvPr>
            <p:ph type="title" idx="4294967295"/>
          </p:nvPr>
        </p:nvSpPr>
        <p:spPr>
          <a:prstGeom prst="rect">
            <a:avLst/>
          </a:prstGeom>
        </p:spPr>
        <p:txBody>
          <a:bodyPr/>
          <a:lstStyle/>
          <a:p>
            <a:pPr/>
            <a:r>
              <a:t>Event Sourcing</a:t>
            </a:r>
          </a:p>
        </p:txBody>
      </p:sp>
      <p:pic>
        <p:nvPicPr>
          <p:cNvPr id="986" name="image4.png" descr="image4.png"/>
          <p:cNvPicPr>
            <a:picLocks noChangeAspect="1"/>
          </p:cNvPicPr>
          <p:nvPr/>
        </p:nvPicPr>
        <p:blipFill>
          <a:blip r:embed="rId5">
            <a:extLst/>
          </a:blip>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 word about ‘productizing’ patterns and practices"/>
          <p:cNvSpPr txBox="1"/>
          <p:nvPr>
            <p:ph type="title"/>
          </p:nvPr>
        </p:nvSpPr>
        <p:spPr>
          <a:prstGeom prst="rect">
            <a:avLst/>
          </a:prstGeom>
        </p:spPr>
        <p:txBody>
          <a:bodyPr/>
          <a:lstStyle/>
          <a:p>
            <a:pPr/>
            <a:r>
              <a:t>A word about ‘productizing’ patterns and practices</a:t>
            </a:r>
          </a:p>
        </p:txBody>
      </p:sp>
      <p:pic>
        <p:nvPicPr>
          <p:cNvPr id="166" name="image4.png" descr="image4.png"/>
          <p:cNvPicPr>
            <a:picLocks noChangeAspect="1"/>
          </p:cNvPicPr>
          <p:nvPr/>
        </p:nvPicPr>
        <p:blipFill>
          <a:blip r:embed="rId3">
            <a:extLst/>
          </a:blip>
          <a:stretch>
            <a:fillRect/>
          </a:stretch>
        </p:blipFill>
        <p:spPr>
          <a:xfrm>
            <a:off x="19986082" y="124820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0" name="For Further Reading"/>
          <p:cNvSpPr txBox="1"/>
          <p:nvPr>
            <p:ph type="title"/>
          </p:nvPr>
        </p:nvSpPr>
        <p:spPr>
          <a:prstGeom prst="rect">
            <a:avLst/>
          </a:prstGeom>
        </p:spPr>
        <p:txBody>
          <a:bodyPr/>
          <a:lstStyle/>
          <a:p>
            <a:pPr/>
            <a:r>
              <a:t>For Further Reading</a:t>
            </a:r>
          </a:p>
        </p:txBody>
      </p:sp>
      <p:sp>
        <p:nvSpPr>
          <p:cNvPr id="991" name="THIS presentation (and code) on GitHub…"/>
          <p:cNvSpPr txBox="1"/>
          <p:nvPr>
            <p:ph type="body" idx="1"/>
          </p:nvPr>
        </p:nvSpPr>
        <p:spPr>
          <a:xfrm>
            <a:off x="379141" y="3651250"/>
            <a:ext cx="17206784" cy="8702676"/>
          </a:xfrm>
          <a:prstGeom prst="rect">
            <a:avLst/>
          </a:prstGeom>
        </p:spPr>
        <p:txBody>
          <a:bodyPr/>
          <a:lstStyle/>
          <a:p>
            <a:pPr marL="361188" indent="-361188" defTabSz="1444752">
              <a:spcBef>
                <a:spcPts val="1500"/>
              </a:spcBef>
              <a:defRPr sz="4424"/>
            </a:pPr>
            <a:r>
              <a:t>THIS presentation (and code) on GitHub </a:t>
            </a:r>
          </a:p>
          <a:p>
            <a:pPr marL="0" indent="0" defTabSz="1444752">
              <a:spcBef>
                <a:spcPts val="1500"/>
              </a:spcBef>
              <a:buSzTx/>
              <a:buNone/>
              <a:defRPr sz="4424"/>
            </a:pPr>
            <a:r>
              <a:t>https://github.com/shawnewallace/eda-rabbitmq</a:t>
            </a:r>
          </a:p>
          <a:p>
            <a:pPr marL="361188" indent="-361188" defTabSz="1444752">
              <a:spcBef>
                <a:spcPts val="1500"/>
              </a:spcBef>
              <a:defRPr sz="4424">
                <a:latin typeface="Roboto Bold"/>
                <a:ea typeface="Roboto Bold"/>
                <a:cs typeface="Roboto Bold"/>
                <a:sym typeface="Roboto Bold"/>
              </a:defRPr>
            </a:pPr>
            <a:r>
              <a:t>Stephan Norberg EDA</a:t>
            </a:r>
          </a:p>
          <a:p>
            <a:pPr marL="0" indent="0" defTabSz="1444752">
              <a:spcBef>
                <a:spcPts val="1500"/>
              </a:spcBef>
              <a:buSzTx/>
              <a:buNone/>
              <a:defRPr sz="4424"/>
            </a:pPr>
            <a:r>
              <a:rPr u="sng">
                <a:solidFill>
                  <a:srgbClr val="0563C1"/>
                </a:solidFill>
                <a:uFill>
                  <a:solidFill>
                    <a:srgbClr val="0563C1"/>
                  </a:solidFill>
                </a:uFill>
                <a:hlinkClick r:id="rId2" invalidUrl="" action="" tgtFrame="" tooltip="" history="1" highlightClick="0" endSnd="0"/>
              </a:rPr>
              <a:t>http</a:t>
            </a:r>
            <a:r>
              <a:rPr u="sng">
                <a:solidFill>
                  <a:srgbClr val="0563C1"/>
                </a:solidFill>
                <a:uFill>
                  <a:solidFill>
                    <a:srgbClr val="0563C1"/>
                  </a:solidFill>
                </a:uFill>
                <a:hlinkClick r:id="rId2" invalidUrl="" action="" tgtFrame="" tooltip="" history="1" highlightClick="0" endSnd="0"/>
              </a:rPr>
              <a:t>://</a:t>
            </a:r>
            <a:r>
              <a:rPr u="sng">
                <a:solidFill>
                  <a:srgbClr val="0563C1"/>
                </a:solidFill>
                <a:uFill>
                  <a:solidFill>
                    <a:srgbClr val="0563C1"/>
                  </a:solidFill>
                </a:uFill>
                <a:hlinkClick r:id="rId2" invalidUrl="" action="" tgtFrame="" tooltip="" history="1" highlightClick="0" endSnd="0"/>
              </a:rPr>
              <a:t>www.infoq.com/presentations/Domain-Event-Driven-Architecture</a:t>
            </a:r>
          </a:p>
          <a:p>
            <a:pPr marL="361188" indent="-361188" defTabSz="1444752">
              <a:spcBef>
                <a:spcPts val="1500"/>
              </a:spcBef>
              <a:defRPr sz="4424">
                <a:latin typeface="Roboto Bold"/>
                <a:ea typeface="Roboto Bold"/>
                <a:cs typeface="Roboto Bold"/>
                <a:sym typeface="Roboto Bold"/>
              </a:defRPr>
            </a:pPr>
            <a:r>
              <a:t>“Programming Without a Call Stack” </a:t>
            </a:r>
          </a:p>
          <a:p>
            <a:pPr marL="0" indent="0" defTabSz="1444752">
              <a:spcBef>
                <a:spcPts val="1500"/>
              </a:spcBef>
              <a:buSzTx/>
              <a:buNone/>
              <a:defRPr sz="4424"/>
            </a:pPr>
            <a:r>
              <a:rPr u="sng">
                <a:solidFill>
                  <a:srgbClr val="0563C1"/>
                </a:solidFill>
                <a:uFill>
                  <a:solidFill>
                    <a:srgbClr val="0563C1"/>
                  </a:solidFill>
                </a:uFill>
                <a:hlinkClick r:id="rId3" invalidUrl="" action="" tgtFrame="" tooltip="" history="1" highlightClick="0" endSnd="0"/>
              </a:rPr>
              <a:t>http</a:t>
            </a:r>
            <a:r>
              <a:rPr u="sng">
                <a:solidFill>
                  <a:srgbClr val="0563C1"/>
                </a:solidFill>
                <a:uFill>
                  <a:solidFill>
                    <a:srgbClr val="0563C1"/>
                  </a:solidFill>
                </a:uFill>
                <a:hlinkClick r:id="rId3" invalidUrl="" action="" tgtFrame="" tooltip="" history="1" highlightClick="0" endSnd="0"/>
              </a:rPr>
              <a:t>://</a:t>
            </a:r>
            <a:r>
              <a:rPr u="sng">
                <a:solidFill>
                  <a:srgbClr val="0563C1"/>
                </a:solidFill>
                <a:uFill>
                  <a:solidFill>
                    <a:srgbClr val="0563C1"/>
                  </a:solidFill>
                </a:uFill>
                <a:hlinkClick r:id="rId3" invalidUrl="" action="" tgtFrame="" tooltip="" history="1" highlightClick="0" endSnd="0"/>
              </a:rPr>
              <a:t>www.enterpriseintegrationpatterns.com/docs/EDA.pdf</a:t>
            </a:r>
          </a:p>
          <a:p>
            <a:pPr marL="361188" indent="-361188" defTabSz="1444752">
              <a:spcBef>
                <a:spcPts val="1500"/>
              </a:spcBef>
              <a:defRPr sz="4424">
                <a:latin typeface="Roboto Bold"/>
                <a:ea typeface="Roboto Bold"/>
                <a:cs typeface="Roboto Bold"/>
                <a:sym typeface="Roboto Bold"/>
              </a:defRPr>
            </a:pPr>
            <a:r>
              <a:t>“Event-Driven Architecture Overview”</a:t>
            </a:r>
          </a:p>
          <a:p>
            <a:pPr marL="0" indent="0" defTabSz="1444752">
              <a:spcBef>
                <a:spcPts val="1500"/>
              </a:spcBef>
              <a:buSzTx/>
              <a:buFontTx/>
              <a:buNone/>
              <a:defRPr sz="4424"/>
            </a:pPr>
            <a:r>
              <a:rPr u="sng">
                <a:solidFill>
                  <a:srgbClr val="0563C1"/>
                </a:solidFill>
                <a:uFill>
                  <a:solidFill>
                    <a:srgbClr val="0563C1"/>
                  </a:solidFill>
                </a:uFill>
                <a:hlinkClick r:id="rId4" invalidUrl="" action="" tgtFrame="" tooltip="" history="1" highlightClick="0" endSnd="0"/>
              </a:rPr>
              <a:t>http://www.omg.org/soa/Uploaded%20Docs/EDA/bda2-2-06cc.pdf</a:t>
            </a:r>
          </a:p>
          <a:p>
            <a:pPr marL="361188" indent="-361188" defTabSz="1444752">
              <a:spcBef>
                <a:spcPts val="1500"/>
              </a:spcBef>
              <a:defRPr sz="4424">
                <a:latin typeface="Roboto Bold"/>
                <a:ea typeface="Roboto Bold"/>
                <a:cs typeface="Roboto Bold"/>
                <a:sym typeface="Roboto Bold"/>
              </a:defRPr>
            </a:pPr>
            <a:r>
              <a:t>“…Event Sourcing is Hard”</a:t>
            </a:r>
          </a:p>
          <a:p>
            <a:pPr marL="0" indent="0" defTabSz="1444752">
              <a:spcBef>
                <a:spcPts val="1500"/>
              </a:spcBef>
              <a:buSzTx/>
              <a:buFontTx/>
              <a:buNone/>
              <a:defRPr sz="4424"/>
            </a:pPr>
            <a:r>
              <a:t>https://chriskiehl.com/article/event-sourcing-is-hard</a:t>
            </a:r>
          </a:p>
        </p:txBody>
      </p:sp>
      <p:pic>
        <p:nvPicPr>
          <p:cNvPr id="992" name="image4.png" descr="image4.png"/>
          <p:cNvPicPr>
            <a:picLocks noChangeAspect="1"/>
          </p:cNvPicPr>
          <p:nvPr/>
        </p:nvPicPr>
        <p:blipFill>
          <a:blip r:embed="rId5">
            <a:extLst/>
          </a:blip>
          <a:stretch>
            <a:fillRect/>
          </a:stretch>
        </p:blipFill>
        <p:spPr>
          <a:xfrm>
            <a:off x="19986082" y="12494735"/>
            <a:ext cx="4216401" cy="965201"/>
          </a:xfrm>
          <a:prstGeom prst="rect">
            <a:avLst/>
          </a:prstGeom>
          <a:ln w="12700">
            <a:miter lim="400000"/>
          </a:ln>
        </p:spPr>
      </p:pic>
      <p:pic>
        <p:nvPicPr>
          <p:cNvPr id="993" name="Image" descr="Image">
            <a:hlinkClick r:id="rId6" invalidUrl="" action="" tgtFrame="" tooltip="" history="1" highlightClick="0" endSnd="0"/>
          </p:cNvPr>
          <p:cNvPicPr>
            <a:picLocks noChangeAspect="1"/>
          </p:cNvPicPr>
          <p:nvPr/>
        </p:nvPicPr>
        <p:blipFill>
          <a:blip r:embed="rId7">
            <a:extLst/>
          </a:blip>
          <a:stretch>
            <a:fillRect/>
          </a:stretch>
        </p:blipFill>
        <p:spPr>
          <a:xfrm>
            <a:off x="18461406" y="3991836"/>
            <a:ext cx="3914270" cy="48324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Shawn Wallace"/>
          <p:cNvSpPr txBox="1"/>
          <p:nvPr>
            <p:ph type="title"/>
          </p:nvPr>
        </p:nvSpPr>
        <p:spPr>
          <a:xfrm>
            <a:off x="1336441" y="1239439"/>
            <a:ext cx="7864475" cy="1331256"/>
          </a:xfrm>
          <a:prstGeom prst="rect">
            <a:avLst/>
          </a:prstGeom>
        </p:spPr>
        <p:txBody>
          <a:bodyPr/>
          <a:lstStyle>
            <a:lvl1pPr>
              <a:defRPr>
                <a:latin typeface="Roboto Bold"/>
                <a:ea typeface="Roboto Bold"/>
                <a:cs typeface="Roboto Bold"/>
                <a:sym typeface="Roboto Bold"/>
              </a:defRPr>
            </a:lvl1pPr>
          </a:lstStyle>
          <a:p>
            <a:pPr/>
            <a:r>
              <a:t>Shawn Wallace</a:t>
            </a:r>
          </a:p>
        </p:txBody>
      </p:sp>
      <p:pic>
        <p:nvPicPr>
          <p:cNvPr id="996" name="2019-03-29 16.27.14.jpeg" descr="2019-03-29 16.27.14.jpeg"/>
          <p:cNvPicPr>
            <a:picLocks noChangeAspect="0"/>
          </p:cNvPicPr>
          <p:nvPr>
            <p:ph type="pic" idx="21"/>
          </p:nvPr>
        </p:nvPicPr>
        <p:blipFill>
          <a:blip r:embed="rId2">
            <a:extLst/>
          </a:blip>
          <a:stretch>
            <a:fillRect/>
          </a:stretch>
        </p:blipFill>
        <p:spPr>
          <a:xfrm>
            <a:off x="9710900" y="1490662"/>
            <a:ext cx="13024695" cy="11014287"/>
          </a:xfrm>
          <a:prstGeom prst="rect">
            <a:avLst/>
          </a:prstGeom>
          <a:ln w="9525">
            <a:round/>
          </a:ln>
          <a:effectLst>
            <a:outerShdw sx="100000" sy="100000" kx="0" ky="0" algn="b" rotWithShape="0" blurRad="381000" dist="12700" dir="5400000">
              <a:srgbClr val="000000"/>
            </a:outerShdw>
          </a:effectLst>
        </p:spPr>
      </p:pic>
      <p:pic>
        <p:nvPicPr>
          <p:cNvPr id="997" name="static_qr_code_without_logo.jpg" descr="static_qr_code_without_logo.jpg"/>
          <p:cNvPicPr>
            <a:picLocks noChangeAspect="1"/>
          </p:cNvPicPr>
          <p:nvPr/>
        </p:nvPicPr>
        <p:blipFill>
          <a:blip r:embed="rId3">
            <a:extLst/>
          </a:blip>
          <a:stretch>
            <a:fillRect/>
          </a:stretch>
        </p:blipFill>
        <p:spPr>
          <a:xfrm>
            <a:off x="178879" y="3549465"/>
            <a:ext cx="8382001" cy="8382001"/>
          </a:xfrm>
          <a:prstGeom prst="rect">
            <a:avLst/>
          </a:prstGeom>
          <a:ln w="12700">
            <a:miter lim="400000"/>
          </a:ln>
        </p:spPr>
      </p:pic>
      <p:pic>
        <p:nvPicPr>
          <p:cNvPr id="998" name="image1.png" descr="image1.png"/>
          <p:cNvPicPr>
            <a:picLocks noChangeAspect="1"/>
          </p:cNvPicPr>
          <p:nvPr/>
        </p:nvPicPr>
        <p:blipFill>
          <a:blip r:embed="rId4">
            <a:extLst/>
          </a:blip>
          <a:stretch>
            <a:fillRect/>
          </a:stretch>
        </p:blipFill>
        <p:spPr>
          <a:xfrm>
            <a:off x="1386767" y="2567620"/>
            <a:ext cx="5966226" cy="144271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00" name="Double-click to edit"/>
          <p:cNvSpPr txBox="1"/>
          <p:nvPr>
            <p:ph type="title"/>
          </p:nvPr>
        </p:nvSpPr>
        <p:spPr>
          <a:prstGeom prst="rect">
            <a:avLst/>
          </a:prstGeom>
        </p:spPr>
        <p:txBody>
          <a:bodyPr/>
          <a:lstStyle/>
          <a:p>
            <a:pPr/>
          </a:p>
        </p:txBody>
      </p:sp>
      <p:sp>
        <p:nvSpPr>
          <p:cNvPr id="1001" name="Event-driven architecture is a versatile approach to designing complex software systems. These systems tend to be easier to model for an organization as EDA embraces Conway’s Law and can often be modeled as a finite state machine. Event-driven architectu"/>
          <p:cNvSpPr txBox="1"/>
          <p:nvPr>
            <p:ph type="body" idx="1"/>
          </p:nvPr>
        </p:nvSpPr>
        <p:spPr>
          <a:prstGeom prst="rect">
            <a:avLst/>
          </a:prstGeom>
        </p:spPr>
        <p:txBody>
          <a:bodyPr/>
          <a:lstStyle/>
          <a:p>
            <a:pPr/>
            <a:r>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0" name="The Great Debate…"/>
          <p:cNvSpPr txBox="1"/>
          <p:nvPr>
            <p:ph type="title"/>
          </p:nvPr>
        </p:nvSpPr>
        <p:spPr>
          <a:prstGeom prst="rect">
            <a:avLst/>
          </a:prstGeom>
        </p:spPr>
        <p:txBody>
          <a:bodyPr/>
          <a:lstStyle/>
          <a:p>
            <a:pPr/>
            <a:r>
              <a:t>The Great Debate…</a:t>
            </a:r>
          </a:p>
        </p:txBody>
      </p:sp>
      <p:grpSp>
        <p:nvGrpSpPr>
          <p:cNvPr id="175" name="Group"/>
          <p:cNvGrpSpPr/>
          <p:nvPr/>
        </p:nvGrpSpPr>
        <p:grpSpPr>
          <a:xfrm>
            <a:off x="-1" y="6115720"/>
            <a:ext cx="11298978" cy="7603296"/>
            <a:chOff x="0" y="0"/>
            <a:chExt cx="11298976" cy="7603295"/>
          </a:xfrm>
        </p:grpSpPr>
        <p:grpSp>
          <p:nvGrpSpPr>
            <p:cNvPr id="173" name="Group"/>
            <p:cNvGrpSpPr/>
            <p:nvPr/>
          </p:nvGrpSpPr>
          <p:grpSpPr>
            <a:xfrm>
              <a:off x="498537" y="0"/>
              <a:ext cx="10312900" cy="7294239"/>
              <a:chOff x="0" y="0"/>
              <a:chExt cx="10312898" cy="7294238"/>
            </a:xfrm>
          </p:grpSpPr>
          <p:pic>
            <p:nvPicPr>
              <p:cNvPr id="171" name="image2.tif" descr="image2.tif"/>
              <p:cNvPicPr>
                <a:picLocks noChangeAspect="1"/>
              </p:cNvPicPr>
              <p:nvPr/>
            </p:nvPicPr>
            <p:blipFill>
              <a:blip r:embed="rId3">
                <a:extLst/>
              </a:blip>
              <a:stretch>
                <a:fillRect/>
              </a:stretch>
            </p:blipFill>
            <p:spPr>
              <a:xfrm>
                <a:off x="0" y="1486352"/>
                <a:ext cx="10312899" cy="5807887"/>
              </a:xfrm>
              <a:prstGeom prst="rect">
                <a:avLst/>
              </a:prstGeom>
              <a:ln w="12700" cap="flat">
                <a:noFill/>
                <a:miter lim="400000"/>
              </a:ln>
              <a:effectLst/>
            </p:spPr>
          </p:pic>
          <p:sp>
            <p:nvSpPr>
              <p:cNvPr id="172" name="Monolith First?"/>
              <p:cNvSpPr txBox="1"/>
              <p:nvPr/>
            </p:nvSpPr>
            <p:spPr>
              <a:xfrm>
                <a:off x="2918784" y="-1"/>
                <a:ext cx="5011113" cy="1021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5600">
                    <a:latin typeface="Roboto Bold"/>
                    <a:ea typeface="Roboto Bold"/>
                    <a:cs typeface="Roboto Bold"/>
                    <a:sym typeface="Roboto Bold"/>
                  </a:defRPr>
                </a:lvl1pPr>
              </a:lstStyle>
              <a:p>
                <a:pPr/>
                <a:r>
                  <a:t>Monolith First?</a:t>
                </a:r>
              </a:p>
            </p:txBody>
          </p:sp>
        </p:grpSp>
        <p:sp>
          <p:nvSpPr>
            <p:cNvPr id="174" name="http://martinfowler.com/bliki/MonolithFirst.html"/>
            <p:cNvSpPr txBox="1"/>
            <p:nvPr/>
          </p:nvSpPr>
          <p:spPr>
            <a:xfrm>
              <a:off x="0" y="6861616"/>
              <a:ext cx="11298977" cy="7416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latin typeface="Verdana"/>
                  <a:ea typeface="Verdana"/>
                  <a:cs typeface="Verdana"/>
                  <a:sym typeface="Verdana"/>
                </a:defRPr>
              </a:lvl1pPr>
            </a:lstStyle>
            <a:p>
              <a:pPr/>
              <a:r>
                <a:t>http://martinfowler.com/bliki/MonolithFirst.html</a:t>
              </a:r>
            </a:p>
          </p:txBody>
        </p:sp>
      </p:grpSp>
      <p:grpSp>
        <p:nvGrpSpPr>
          <p:cNvPr id="180" name="Group"/>
          <p:cNvGrpSpPr/>
          <p:nvPr/>
        </p:nvGrpSpPr>
        <p:grpSpPr>
          <a:xfrm>
            <a:off x="11132408" y="2838182"/>
            <a:ext cx="13910632" cy="7380690"/>
            <a:chOff x="0" y="0"/>
            <a:chExt cx="13910631" cy="7380690"/>
          </a:xfrm>
        </p:grpSpPr>
        <p:grpSp>
          <p:nvGrpSpPr>
            <p:cNvPr id="178" name="Group"/>
            <p:cNvGrpSpPr/>
            <p:nvPr/>
          </p:nvGrpSpPr>
          <p:grpSpPr>
            <a:xfrm>
              <a:off x="1304501" y="934131"/>
              <a:ext cx="11301633" cy="6446560"/>
              <a:chOff x="0" y="0"/>
              <a:chExt cx="11301631" cy="6446558"/>
            </a:xfrm>
          </p:grpSpPr>
          <p:pic>
            <p:nvPicPr>
              <p:cNvPr id="176" name="image3.tif" descr="image3.tif"/>
              <p:cNvPicPr>
                <a:picLocks noChangeAspect="1"/>
              </p:cNvPicPr>
              <p:nvPr/>
            </p:nvPicPr>
            <p:blipFill>
              <a:blip r:embed="rId4">
                <a:extLst/>
              </a:blip>
              <a:stretch>
                <a:fillRect/>
              </a:stretch>
            </p:blipFill>
            <p:spPr>
              <a:xfrm>
                <a:off x="0" y="0"/>
                <a:ext cx="11301632" cy="5425477"/>
              </a:xfrm>
              <a:prstGeom prst="rect">
                <a:avLst/>
              </a:prstGeom>
              <a:ln w="12700" cap="flat">
                <a:noFill/>
                <a:miter lim="400000"/>
              </a:ln>
              <a:effectLst/>
            </p:spPr>
          </p:pic>
          <p:sp>
            <p:nvSpPr>
              <p:cNvPr id="177" name="Micro services First?"/>
              <p:cNvSpPr txBox="1"/>
              <p:nvPr/>
            </p:nvSpPr>
            <p:spPr>
              <a:xfrm>
                <a:off x="2686605" y="5425478"/>
                <a:ext cx="6863429" cy="1021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sz="5600">
                    <a:latin typeface="Roboto Bold"/>
                    <a:ea typeface="Roboto Bold"/>
                    <a:cs typeface="Roboto Bold"/>
                    <a:sym typeface="Roboto Bold"/>
                  </a:defRPr>
                </a:lvl1pPr>
              </a:lstStyle>
              <a:p>
                <a:pPr/>
                <a:r>
                  <a:t>Micro services First?</a:t>
                </a:r>
              </a:p>
            </p:txBody>
          </p:sp>
        </p:grpSp>
        <p:sp>
          <p:nvSpPr>
            <p:cNvPr id="179" name="http://martinfowler.com/articles/dont-start-monolith.html"/>
            <p:cNvSpPr txBox="1"/>
            <p:nvPr/>
          </p:nvSpPr>
          <p:spPr>
            <a:xfrm>
              <a:off x="0" y="0"/>
              <a:ext cx="13910632" cy="7416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defRPr>
                  <a:latin typeface="Verdana"/>
                  <a:ea typeface="Verdana"/>
                  <a:cs typeface="Verdana"/>
                  <a:sym typeface="Verdana"/>
                </a:defRPr>
              </a:lvl1pPr>
            </a:lstStyle>
            <a:p>
              <a:pPr/>
              <a:r>
                <a:t>http://martinfowler.com/articles/dont-start-monolith.html</a:t>
              </a:r>
            </a:p>
          </p:txBody>
        </p:sp>
      </p:grpSp>
      <p:pic>
        <p:nvPicPr>
          <p:cNvPr id="181" name="image4.png" descr="image4.png"/>
          <p:cNvPicPr>
            <a:picLocks noChangeAspect="1"/>
          </p:cNvPicPr>
          <p:nvPr/>
        </p:nvPicPr>
        <p:blipFill>
          <a:blip r:embed="rId5">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2"/>
      <p:bldP build="whole" bldLvl="1" animBg="1" rev="0" advAuto="0" spid="175"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onolithic"/>
          <p:cNvSpPr txBox="1"/>
          <p:nvPr>
            <p:ph type="title"/>
          </p:nvPr>
        </p:nvSpPr>
        <p:spPr>
          <a:prstGeom prst="rect">
            <a:avLst/>
          </a:prstGeom>
        </p:spPr>
        <p:txBody>
          <a:bodyPr/>
          <a:lstStyle/>
          <a:p>
            <a:pPr/>
            <a:r>
              <a:t>Monolithic</a:t>
            </a:r>
          </a:p>
        </p:txBody>
      </p:sp>
      <p:grpSp>
        <p:nvGrpSpPr>
          <p:cNvPr id="188" name="Group"/>
          <p:cNvGrpSpPr/>
          <p:nvPr/>
        </p:nvGrpSpPr>
        <p:grpSpPr>
          <a:xfrm>
            <a:off x="7333567" y="5674490"/>
            <a:ext cx="4230477" cy="1476261"/>
            <a:chOff x="0" y="0"/>
            <a:chExt cx="4230475" cy="1476259"/>
          </a:xfrm>
        </p:grpSpPr>
        <p:sp>
          <p:nvSpPr>
            <p:cNvPr id="18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187"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Invoicing</a:t>
              </a:r>
            </a:p>
          </p:txBody>
        </p:sp>
      </p:grpSp>
      <p:grpSp>
        <p:nvGrpSpPr>
          <p:cNvPr id="191" name="Group"/>
          <p:cNvGrpSpPr/>
          <p:nvPr/>
        </p:nvGrpSpPr>
        <p:grpSpPr>
          <a:xfrm>
            <a:off x="10704727" y="5728772"/>
            <a:ext cx="4230477" cy="1476261"/>
            <a:chOff x="0" y="0"/>
            <a:chExt cx="4230475" cy="1476259"/>
          </a:xfrm>
        </p:grpSpPr>
        <p:sp>
          <p:nvSpPr>
            <p:cNvPr id="18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190"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Inventory</a:t>
              </a:r>
            </a:p>
          </p:txBody>
        </p:sp>
      </p:grpSp>
      <p:grpSp>
        <p:nvGrpSpPr>
          <p:cNvPr id="194" name="Group"/>
          <p:cNvGrpSpPr/>
          <p:nvPr/>
        </p:nvGrpSpPr>
        <p:grpSpPr>
          <a:xfrm>
            <a:off x="7961524" y="7017743"/>
            <a:ext cx="4230476" cy="1476261"/>
            <a:chOff x="0" y="0"/>
            <a:chExt cx="4230475" cy="1476259"/>
          </a:xfrm>
        </p:grpSpPr>
        <p:sp>
          <p:nvSpPr>
            <p:cNvPr id="19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193"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Logging</a:t>
              </a:r>
            </a:p>
          </p:txBody>
        </p:sp>
      </p:grpSp>
      <p:grpSp>
        <p:nvGrpSpPr>
          <p:cNvPr id="197" name="Group"/>
          <p:cNvGrpSpPr/>
          <p:nvPr/>
        </p:nvGrpSpPr>
        <p:grpSpPr>
          <a:xfrm>
            <a:off x="9502051" y="7888879"/>
            <a:ext cx="4230477" cy="1476261"/>
            <a:chOff x="0" y="0"/>
            <a:chExt cx="4230475" cy="1476259"/>
          </a:xfrm>
        </p:grpSpPr>
        <p:sp>
          <p:nvSpPr>
            <p:cNvPr id="19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196"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Profiles</a:t>
              </a:r>
            </a:p>
          </p:txBody>
        </p:sp>
      </p:grpSp>
      <p:grpSp>
        <p:nvGrpSpPr>
          <p:cNvPr id="200" name="Group"/>
          <p:cNvGrpSpPr/>
          <p:nvPr/>
        </p:nvGrpSpPr>
        <p:grpSpPr>
          <a:xfrm>
            <a:off x="11617290" y="6858000"/>
            <a:ext cx="4230477" cy="1476260"/>
            <a:chOff x="0" y="0"/>
            <a:chExt cx="4230475" cy="1476259"/>
          </a:xfrm>
        </p:grpSpPr>
        <p:sp>
          <p:nvSpPr>
            <p:cNvPr id="19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199"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Warehouse</a:t>
              </a:r>
            </a:p>
          </p:txBody>
        </p:sp>
      </p:grpSp>
      <p:grpSp>
        <p:nvGrpSpPr>
          <p:cNvPr id="203" name="Group"/>
          <p:cNvGrpSpPr/>
          <p:nvPr/>
        </p:nvGrpSpPr>
        <p:grpSpPr>
          <a:xfrm>
            <a:off x="9252336" y="4803354"/>
            <a:ext cx="4230476" cy="1476261"/>
            <a:chOff x="0" y="0"/>
            <a:chExt cx="4230475" cy="1476259"/>
          </a:xfrm>
        </p:grpSpPr>
        <p:sp>
          <p:nvSpPr>
            <p:cNvPr id="20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p>
          </p:txBody>
        </p:sp>
        <p:sp>
          <p:nvSpPr>
            <p:cNvPr id="20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pPr/>
              <a:r>
                <a:t>Orders</a:t>
              </a:r>
            </a:p>
          </p:txBody>
        </p:sp>
      </p:grpSp>
      <p:pic>
        <p:nvPicPr>
          <p:cNvPr id="204" name="image4.png" descr="image4.png"/>
          <p:cNvPicPr>
            <a:picLocks noChangeAspect="1"/>
          </p:cNvPicPr>
          <p:nvPr/>
        </p:nvPicPr>
        <p:blipFill>
          <a:blip r:embed="rId3">
            <a:extLst/>
          </a:blip>
          <a:stretch>
            <a:fillRect/>
          </a:stretch>
        </p:blipFill>
        <p:spPr>
          <a:xfrm>
            <a:off x="19986082" y="12517038"/>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03"/>
                                        </p:tgtEl>
                                        <p:attrNameLst>
                                          <p:attrName>style.visibility</p:attrName>
                                        </p:attrNameLst>
                                      </p:cBhvr>
                                      <p:to>
                                        <p:strVal val="visible"/>
                                      </p:to>
                                    </p:set>
                                    <p:animEffect filter="fade" transition="in">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88"/>
                                        </p:tgtEl>
                                        <p:attrNameLst>
                                          <p:attrName>style.visibility</p:attrName>
                                        </p:attrNameLst>
                                      </p:cBhvr>
                                      <p:to>
                                        <p:strVal val="visible"/>
                                      </p:to>
                                    </p:set>
                                    <p:animEffect filter="fade" transition="in">
                                      <p:cBhvr>
                                        <p:cTn id="12" dur="500"/>
                                        <p:tgtEl>
                                          <p:spTgt spid="188"/>
                                        </p:tgtEl>
                                      </p:cBhvr>
                                    </p:animEffect>
                                  </p:childTnLst>
                                </p:cTn>
                              </p:par>
                            </p:childTnLst>
                          </p:cTn>
                        </p:par>
                        <p:par>
                          <p:cTn id="13" fill="hold">
                            <p:stCondLst>
                              <p:cond delay="500"/>
                            </p:stCondLst>
                            <p:childTnLst>
                              <p:par>
                                <p:cTn id="14" presetClass="entr" nodeType="afterEffect" presetID="10" grpId="3" fill="hold">
                                  <p:stCondLst>
                                    <p:cond delay="1000"/>
                                  </p:stCondLst>
                                  <p:iterate type="el" backwards="0">
                                    <p:tmAbs val="0"/>
                                  </p:iterate>
                                  <p:childTnLst>
                                    <p:set>
                                      <p:cBhvr>
                                        <p:cTn id="15" fill="hold"/>
                                        <p:tgtEl>
                                          <p:spTgt spid="191"/>
                                        </p:tgtEl>
                                        <p:attrNameLst>
                                          <p:attrName>style.visibility</p:attrName>
                                        </p:attrNameLst>
                                      </p:cBhvr>
                                      <p:to>
                                        <p:strVal val="visible"/>
                                      </p:to>
                                    </p:set>
                                    <p:animEffect filter="fade" transition="in">
                                      <p:cBhvr>
                                        <p:cTn id="16" dur="500"/>
                                        <p:tgtEl>
                                          <p:spTgt spid="191"/>
                                        </p:tgtEl>
                                      </p:cBhvr>
                                    </p:animEffect>
                                  </p:childTnLst>
                                </p:cTn>
                              </p:par>
                            </p:childTnLst>
                          </p:cTn>
                        </p:par>
                        <p:par>
                          <p:cTn id="17" fill="hold">
                            <p:stCondLst>
                              <p:cond delay="2000"/>
                            </p:stCondLst>
                            <p:childTnLst>
                              <p:par>
                                <p:cTn id="18" presetClass="entr" nodeType="afterEffect" presetID="10" grpId="4" fill="hold">
                                  <p:stCondLst>
                                    <p:cond delay="1000"/>
                                  </p:stCondLst>
                                  <p:iterate type="el" backwards="0">
                                    <p:tmAbs val="0"/>
                                  </p:iterate>
                                  <p:childTnLst>
                                    <p:set>
                                      <p:cBhvr>
                                        <p:cTn id="19" fill="hold"/>
                                        <p:tgtEl>
                                          <p:spTgt spid="194"/>
                                        </p:tgtEl>
                                        <p:attrNameLst>
                                          <p:attrName>style.visibility</p:attrName>
                                        </p:attrNameLst>
                                      </p:cBhvr>
                                      <p:to>
                                        <p:strVal val="visible"/>
                                      </p:to>
                                    </p:set>
                                    <p:animEffect filter="fade" transition="in">
                                      <p:cBhvr>
                                        <p:cTn id="20" dur="500"/>
                                        <p:tgtEl>
                                          <p:spTgt spid="194"/>
                                        </p:tgtEl>
                                      </p:cBhvr>
                                    </p:animEffect>
                                  </p:childTnLst>
                                </p:cTn>
                              </p:par>
                            </p:childTnLst>
                          </p:cTn>
                        </p:par>
                        <p:par>
                          <p:cTn id="21" fill="hold">
                            <p:stCondLst>
                              <p:cond delay="3500"/>
                            </p:stCondLst>
                            <p:childTnLst>
                              <p:par>
                                <p:cTn id="22" presetClass="entr" nodeType="afterEffect" presetID="10" grpId="5" fill="hold">
                                  <p:stCondLst>
                                    <p:cond delay="1000"/>
                                  </p:stCondLst>
                                  <p:iterate type="el" backwards="0">
                                    <p:tmAbs val="0"/>
                                  </p:iterate>
                                  <p:childTnLst>
                                    <p:set>
                                      <p:cBhvr>
                                        <p:cTn id="23" fill="hold"/>
                                        <p:tgtEl>
                                          <p:spTgt spid="197"/>
                                        </p:tgtEl>
                                        <p:attrNameLst>
                                          <p:attrName>style.visibility</p:attrName>
                                        </p:attrNameLst>
                                      </p:cBhvr>
                                      <p:to>
                                        <p:strVal val="visible"/>
                                      </p:to>
                                    </p:set>
                                    <p:animEffect filter="fade" transition="in">
                                      <p:cBhvr>
                                        <p:cTn id="24" dur="500"/>
                                        <p:tgtEl>
                                          <p:spTgt spid="197"/>
                                        </p:tgtEl>
                                      </p:cBhvr>
                                    </p:animEffect>
                                  </p:childTnLst>
                                </p:cTn>
                              </p:par>
                            </p:childTnLst>
                          </p:cTn>
                        </p:par>
                        <p:par>
                          <p:cTn id="25" fill="hold">
                            <p:stCondLst>
                              <p:cond delay="5000"/>
                            </p:stCondLst>
                            <p:childTnLst>
                              <p:par>
                                <p:cTn id="26" presetClass="entr" nodeType="afterEffect" presetID="10" grpId="6" fill="hold">
                                  <p:stCondLst>
                                    <p:cond delay="1000"/>
                                  </p:stCondLst>
                                  <p:iterate type="el" backwards="0">
                                    <p:tmAbs val="0"/>
                                  </p:iterate>
                                  <p:childTnLst>
                                    <p:set>
                                      <p:cBhvr>
                                        <p:cTn id="27" fill="hold"/>
                                        <p:tgtEl>
                                          <p:spTgt spid="200"/>
                                        </p:tgtEl>
                                        <p:attrNameLst>
                                          <p:attrName>style.visibility</p:attrName>
                                        </p:attrNameLst>
                                      </p:cBhvr>
                                      <p:to>
                                        <p:strVal val="visible"/>
                                      </p:to>
                                    </p:set>
                                    <p:animEffect filter="fade" transition="in">
                                      <p:cBhvr>
                                        <p:cTn id="28"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 grpId="5"/>
      <p:bldP build="whole" bldLvl="1" animBg="1" rev="0" advAuto="0" spid="194" grpId="4"/>
      <p:bldP build="whole" bldLvl="1" animBg="1" rev="0" advAuto="0" spid="188" grpId="2"/>
      <p:bldP build="whole" bldLvl="1" animBg="1" rev="0" advAuto="0" spid="200" grpId="6"/>
      <p:bldP build="whole" bldLvl="1" animBg="1" rev="0" advAuto="0" spid="191" grpId="3"/>
      <p:bldP build="whole" bldLvl="1" animBg="1" rev="0" advAuto="0" spid="203"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8" name="A problem with ‘Monolith First’"/>
          <p:cNvSpPr txBox="1"/>
          <p:nvPr>
            <p:ph type="title"/>
          </p:nvPr>
        </p:nvSpPr>
        <p:spPr>
          <a:prstGeom prst="rect">
            <a:avLst/>
          </a:prstGeom>
        </p:spPr>
        <p:txBody>
          <a:bodyPr/>
          <a:lstStyle/>
          <a:p>
            <a:pPr/>
            <a:r>
              <a:t>A problem with ‘Monolith First’</a:t>
            </a:r>
          </a:p>
        </p:txBody>
      </p:sp>
      <p:sp>
        <p:nvSpPr>
          <p:cNvPr id="209" name="A product of our agile approach to our projects…smaller features finished earlier.…"/>
          <p:cNvSpPr txBox="1"/>
          <p:nvPr>
            <p:ph type="body" idx="1"/>
          </p:nvPr>
        </p:nvSpPr>
        <p:spPr>
          <a:prstGeom prst="rect">
            <a:avLst/>
          </a:prstGeom>
        </p:spPr>
        <p:txBody>
          <a:bodyPr anchor="ctr"/>
          <a:lstStyle/>
          <a:p>
            <a:pPr marL="0" indent="0" algn="ctr">
              <a:buSzTx/>
              <a:buNone/>
            </a:pPr>
            <a:r>
              <a:t>A product of our agile approach to our projects</a:t>
            </a:r>
            <a:r>
              <a:t>…</a:t>
            </a:r>
            <a:r>
              <a:t>smaller features finished earlier. </a:t>
            </a:r>
          </a:p>
          <a:p>
            <a:pPr marL="0" indent="0" algn="ctr">
              <a:buSzTx/>
              <a:buNone/>
            </a:pPr>
            <a:r>
              <a:t>The goal is to deploy more often…this is hard.</a:t>
            </a:r>
          </a:p>
          <a:p>
            <a:pPr marL="0" indent="0" algn="ctr">
              <a:buSzTx/>
              <a:buNone/>
            </a:pPr>
            <a:r>
              <a:t>One solution is to have smaller applications.</a:t>
            </a:r>
          </a:p>
        </p:txBody>
      </p:sp>
      <p:pic>
        <p:nvPicPr>
          <p:cNvPr id="210" name="image4.png" descr="image4.png"/>
          <p:cNvPicPr>
            <a:picLocks noChangeAspect="1"/>
          </p:cNvPicPr>
          <p:nvPr/>
        </p:nvPicPr>
        <p:blipFill>
          <a:blip r:embed="rId3">
            <a:extLst/>
          </a:blip>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